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2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B0B4B12-CBC9-460D-A84E-255C63523AE2}" type="datetimeFigureOut">
              <a:rPr lang="de-DE" smtClean="0"/>
              <a:t>27.02.2022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797A33B-2304-4C30-B850-AD3C6835A987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636912"/>
            <a:ext cx="7772400" cy="2023864"/>
          </a:xfrm>
        </p:spPr>
        <p:txBody>
          <a:bodyPr/>
          <a:lstStyle/>
          <a:p>
            <a:br>
              <a:rPr lang="de-DE" sz="7200" dirty="0"/>
            </a:br>
            <a:br>
              <a:rPr lang="de-DE" sz="7200" dirty="0"/>
            </a:br>
            <a:br>
              <a:rPr lang="de-DE" sz="7200" dirty="0"/>
            </a:br>
            <a:r>
              <a:rPr lang="de-DE" sz="6000" dirty="0"/>
              <a:t>Informationen Hauptschulprüfung 9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219200"/>
          </a:xfrm>
        </p:spPr>
        <p:txBody>
          <a:bodyPr>
            <a:normAutofit/>
          </a:bodyPr>
          <a:lstStyle/>
          <a:p>
            <a:r>
              <a:rPr lang="de-DE" sz="66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2022</a:t>
            </a:r>
          </a:p>
        </p:txBody>
      </p:sp>
      <p:pic>
        <p:nvPicPr>
          <p:cNvPr id="1026" name="Picture 2" descr="H:\Desktop\Briefvorlagen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636" y="-963488"/>
            <a:ext cx="6552728" cy="4914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93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de-DE" dirty="0"/>
              <a:t>Termine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pPr>
              <a:buFont typeface="Wingdings"/>
              <a:buChar char="Ø"/>
            </a:pPr>
            <a:endParaRPr lang="de-DE" b="1" dirty="0"/>
          </a:p>
          <a:p>
            <a:pPr>
              <a:buFont typeface="Wingdings"/>
              <a:buChar char="Ø"/>
            </a:pPr>
            <a:r>
              <a:rPr lang="de-DE" b="1" dirty="0"/>
              <a:t>Freitag, 13.05.2022 		</a:t>
            </a:r>
            <a:r>
              <a:rPr lang="de-DE" dirty="0"/>
              <a:t>Deutsch</a:t>
            </a:r>
          </a:p>
          <a:p>
            <a:pPr>
              <a:buFont typeface="Wingdings"/>
              <a:buChar char="Ø"/>
            </a:pPr>
            <a:r>
              <a:rPr lang="de-DE" b="1" dirty="0"/>
              <a:t>Dienstag, 17.05.2022 </a:t>
            </a:r>
            <a:r>
              <a:rPr lang="de-DE" dirty="0"/>
              <a:t>		Mathematik</a:t>
            </a:r>
          </a:p>
          <a:p>
            <a:pPr>
              <a:buFont typeface="Wingdings"/>
              <a:buChar char="Ø"/>
            </a:pPr>
            <a:endParaRPr lang="de-DE" dirty="0"/>
          </a:p>
          <a:p>
            <a:pPr>
              <a:buFont typeface="Wingdings"/>
              <a:buChar char="Ø"/>
            </a:pPr>
            <a:endParaRPr lang="de-DE" dirty="0"/>
          </a:p>
          <a:p>
            <a:pPr marL="0" indent="0">
              <a:buNone/>
            </a:pPr>
            <a:r>
              <a:rPr lang="de-DE" dirty="0"/>
              <a:t>		  </a:t>
            </a:r>
            <a:r>
              <a:rPr lang="de-DE" b="1" dirty="0"/>
              <a:t>schriftliche Prüfungen</a:t>
            </a:r>
          </a:p>
          <a:p>
            <a:pPr marL="0" indent="0">
              <a:buNone/>
            </a:pPr>
            <a:endParaRPr lang="de-DE" sz="1600" dirty="0"/>
          </a:p>
          <a:p>
            <a:pPr marL="0" indent="0">
              <a:buNone/>
            </a:pPr>
            <a:r>
              <a:rPr lang="de-DE" sz="1600" dirty="0"/>
              <a:t>Die schriftliche Prüfung geht zu je 1/3 in die Gesamtnote ein.</a:t>
            </a:r>
          </a:p>
          <a:p>
            <a:pPr marL="0" indent="0">
              <a:buNone/>
            </a:pPr>
            <a:endParaRPr lang="de-DE" sz="1600" dirty="0"/>
          </a:p>
          <a:p>
            <a:pPr marL="0" indent="0">
              <a:buNone/>
            </a:pPr>
            <a:r>
              <a:rPr lang="de-DE" sz="1600" dirty="0"/>
              <a:t>Sollte am jeweiligen Termin eine Erkrankung vorliegen, dann muss eine telefonische Benachrichtigung bis 07:30 Uhr im Sekretariat und ein Attest in der Schule bis 12:00 Uhr vorliegen. Liegt kein Attest vor, dann wird die betreffende Prüfung mit „ungenügend“ bewertet! </a:t>
            </a:r>
          </a:p>
          <a:p>
            <a:pPr marL="0" indent="0">
              <a:buNone/>
            </a:pPr>
            <a:endParaRPr lang="de-DE" sz="1600" dirty="0"/>
          </a:p>
          <a:p>
            <a:pPr marL="0" indent="0">
              <a:buNone/>
            </a:pPr>
            <a:endParaRPr lang="de-DE" sz="1600" dirty="0"/>
          </a:p>
        </p:txBody>
      </p:sp>
      <p:sp>
        <p:nvSpPr>
          <p:cNvPr id="4" name="Geschweifte Klammer rechts 3"/>
          <p:cNvSpPr/>
          <p:nvPr/>
        </p:nvSpPr>
        <p:spPr>
          <a:xfrm rot="5400000">
            <a:off x="3759828" y="-27384"/>
            <a:ext cx="360039" cy="6912768"/>
          </a:xfrm>
          <a:prstGeom prst="rightBrace">
            <a:avLst>
              <a:gd name="adj1" fmla="val 8333"/>
              <a:gd name="adj2" fmla="val 5024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1605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r>
              <a:rPr lang="de-DE" dirty="0"/>
              <a:t>mögliche Abschlüsse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66997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1800" b="1" u="sng" dirty="0"/>
          </a:p>
          <a:p>
            <a:pPr marL="0" indent="0">
              <a:buNone/>
            </a:pPr>
            <a:endParaRPr lang="de-DE" sz="1800" b="1" u="sng" dirty="0"/>
          </a:p>
          <a:p>
            <a:pPr marL="0" indent="0">
              <a:buNone/>
            </a:pPr>
            <a:endParaRPr lang="de-DE" b="1" u="sng" dirty="0"/>
          </a:p>
          <a:p>
            <a:pPr marL="0" indent="0">
              <a:buNone/>
            </a:pPr>
            <a:endParaRPr lang="de-DE" b="1" u="sng" dirty="0"/>
          </a:p>
          <a:p>
            <a:pPr marL="0" indent="0" algn="ctr">
              <a:buNone/>
            </a:pPr>
            <a:r>
              <a:rPr lang="de-DE" b="1" u="sng" dirty="0"/>
              <a:t>Sekundarabschluss I – Hauptschule</a:t>
            </a:r>
          </a:p>
          <a:p>
            <a:pPr marL="0" indent="0" algn="ctr">
              <a:buNone/>
            </a:pPr>
            <a:r>
              <a:rPr lang="de-DE" dirty="0"/>
              <a:t>Mindestens ausreichende Leistungen in allen Pflichtfächern und Wahlpflichtkursen</a:t>
            </a:r>
          </a:p>
          <a:p>
            <a:pPr marL="0" indent="0">
              <a:buNone/>
            </a:pPr>
            <a:endParaRPr lang="de-DE" sz="1800" dirty="0"/>
          </a:p>
          <a:p>
            <a:pPr marL="457200" indent="-457200">
              <a:buAutoNum type="arabicPeriod"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lvl="0" indent="0">
              <a:buNone/>
            </a:pPr>
            <a:endParaRPr lang="de-DE" dirty="0"/>
          </a:p>
          <a:p>
            <a:pPr marL="0" indent="0">
              <a:buNone/>
            </a:pPr>
            <a:endParaRPr lang="de-DE" b="1" u="sng" dirty="0"/>
          </a:p>
        </p:txBody>
      </p:sp>
    </p:spTree>
    <p:extLst>
      <p:ext uri="{BB962C8B-B14F-4D97-AF65-F5344CB8AC3E}">
        <p14:creationId xmlns:p14="http://schemas.microsoft.com/office/powerpoint/2010/main" val="2880788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340768"/>
          </a:xfrm>
        </p:spPr>
        <p:txBody>
          <a:bodyPr/>
          <a:lstStyle/>
          <a:p>
            <a:r>
              <a:rPr lang="de-DE" dirty="0"/>
              <a:t>mündliche Prüfung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 fontScale="85000" lnSpcReduction="20000"/>
          </a:bodyPr>
          <a:lstStyle/>
          <a:p>
            <a:r>
              <a:rPr lang="de-DE" b="1" dirty="0"/>
              <a:t>Termin: 13. + 14.06.2022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Es handelt sich in diesem Jahr auch wieder um eine </a:t>
            </a:r>
            <a:r>
              <a:rPr lang="de-DE" b="1" dirty="0"/>
              <a:t>freiwillige</a:t>
            </a:r>
            <a:r>
              <a:rPr lang="de-DE" dirty="0"/>
              <a:t> Prüfung.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Es findet pro Schüler/in eine mündlich Prüfung in einem Fach statt.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Mögliche Prüfungsfächer sind:</a:t>
            </a:r>
          </a:p>
          <a:p>
            <a:pPr marL="0" indent="0">
              <a:buNone/>
            </a:pPr>
            <a:r>
              <a:rPr lang="de-DE" dirty="0"/>
              <a:t>Geschichte, Politik, Erdkunde, Wirtschaft, Musik, Kunst, Biologie, Physik, Chemie, Hauswirtschaft, Religion, Darstellendes Spiel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Die mündliche Prüfung geht wie bei den schriftlichen Prüfungen auch zu je 1/3 in die Gesamtnote ein.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98232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40768"/>
          </a:xfrm>
        </p:spPr>
        <p:txBody>
          <a:bodyPr/>
          <a:lstStyle/>
          <a:p>
            <a:r>
              <a:rPr lang="de-DE" dirty="0"/>
              <a:t>mündliche Prüfung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 fontScale="70000" lnSpcReduction="20000"/>
          </a:bodyPr>
          <a:lstStyle/>
          <a:p>
            <a:r>
              <a:rPr lang="de-DE" dirty="0"/>
              <a:t>Anmeldung zur mündlichen Prüfung erfolgt auf dem Meldebogen für die Abschlussprüfung (ausgeteilt am 1. März 2022; verbindlicher Abgabetermin bei der Klassenleitung bis zum 15. März)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Sinnvolle Prüfungsfachwahl!!</a:t>
            </a:r>
          </a:p>
          <a:p>
            <a:pPr marL="0" indent="0">
              <a:buNone/>
            </a:pPr>
            <a:r>
              <a:rPr lang="de-DE" dirty="0"/>
              <a:t>Es sollte ein Prüfungsfach gewählt werden, in dem die Schülerin/ der Schüler die Möglichkeit  hat die Gesamtnote zu verbessern. Die Beratung erfolgt diesbezüglich durch die unterrichtende Lehrkraft.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/>
              <a:t>Achtung:</a:t>
            </a:r>
          </a:p>
          <a:p>
            <a:pPr marL="0" indent="0">
              <a:buNone/>
            </a:pPr>
            <a:r>
              <a:rPr lang="de-DE" b="1" dirty="0"/>
              <a:t>In den 2 schriftlichen Prüfungsfächern (Deutsch und Mathematik) sowie in dem einen Fach der mündlichen Prüfung, darf nur eine Gesamtnote geringer als ausreichend sein.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dirty="0"/>
              <a:t>Vorbereitungszeit 20 Minuten</a:t>
            </a:r>
          </a:p>
          <a:p>
            <a:pPr marL="0" indent="0">
              <a:buNone/>
            </a:pPr>
            <a:r>
              <a:rPr lang="de-DE" dirty="0"/>
              <a:t>Prüfungszeit höchstens 20 Minuten</a:t>
            </a:r>
          </a:p>
          <a:p>
            <a:pPr marL="0" indent="0">
              <a:buNone/>
            </a:pPr>
            <a:r>
              <a:rPr lang="de-DE" dirty="0"/>
              <a:t>Gruppenprüfung möglich max. 30 Minuten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16889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de-DE" dirty="0"/>
              <a:t>Ausgleichsregelung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b="1" u="sng" dirty="0"/>
              <a:t>Ausgleichsregelung (nur jeweils mit gleichwertigem Fach)</a:t>
            </a:r>
          </a:p>
          <a:p>
            <a:pPr marL="0" indent="0">
              <a:buNone/>
            </a:pPr>
            <a:r>
              <a:rPr lang="de-DE" b="1" i="1" u="sng" dirty="0"/>
              <a:t>Hauptschulabschluss</a:t>
            </a:r>
          </a:p>
          <a:p>
            <a:pPr>
              <a:buFontTx/>
              <a:buChar char="-"/>
            </a:pPr>
            <a:r>
              <a:rPr lang="de-DE" b="1" dirty="0"/>
              <a:t>Zwei mal eine 5 möglich</a:t>
            </a:r>
          </a:p>
          <a:p>
            <a:pPr>
              <a:buFontTx/>
              <a:buChar char="-"/>
            </a:pPr>
            <a:endParaRPr lang="de-DE" b="1" dirty="0"/>
          </a:p>
          <a:p>
            <a:pPr marL="0" indent="0">
              <a:buNone/>
            </a:pPr>
            <a:r>
              <a:rPr lang="de-DE" b="1" i="1" u="sng" dirty="0"/>
              <a:t>(durch Beschluss der Klassenkonferenz)</a:t>
            </a:r>
            <a:endParaRPr lang="de-DE" b="1" dirty="0"/>
          </a:p>
          <a:p>
            <a:pPr>
              <a:buFontTx/>
              <a:buChar char="-"/>
            </a:pPr>
            <a:r>
              <a:rPr lang="de-DE" b="1" dirty="0"/>
              <a:t>drei mal mangelhafte Leistungen sind mit Ausgleich durch zwei mal mindestens befriedigende Leistungen möglich</a:t>
            </a:r>
          </a:p>
          <a:p>
            <a:pPr>
              <a:buFontTx/>
              <a:buChar char="-"/>
            </a:pPr>
            <a:r>
              <a:rPr lang="de-DE" b="1" dirty="0"/>
              <a:t>ein Mal ungenügende Leistung ist mit ein Mal gute Leistung oder zwei Mal befriedigende Leistungen möglich</a:t>
            </a:r>
          </a:p>
          <a:p>
            <a:pPr>
              <a:buFontTx/>
              <a:buChar char="-"/>
            </a:pPr>
            <a:endParaRPr lang="de-DE" b="1" dirty="0"/>
          </a:p>
          <a:p>
            <a:pPr>
              <a:buFontTx/>
              <a:buChar char="-"/>
            </a:pPr>
            <a:endParaRPr lang="de-DE" b="1" dirty="0"/>
          </a:p>
          <a:p>
            <a:pPr marL="0" indent="0">
              <a:buNone/>
            </a:pPr>
            <a:r>
              <a:rPr lang="de-DE" b="1" dirty="0"/>
              <a:t>      Der Gesamtschnitt darf 4,0 nicht überschreiten!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Geschweifte Klammer rechts 3"/>
          <p:cNvSpPr/>
          <p:nvPr/>
        </p:nvSpPr>
        <p:spPr>
          <a:xfrm rot="5400000">
            <a:off x="4349348" y="1286762"/>
            <a:ext cx="324036" cy="7632848"/>
          </a:xfrm>
          <a:prstGeom prst="rightBrace">
            <a:avLst>
              <a:gd name="adj1" fmla="val 8333"/>
              <a:gd name="adj2" fmla="val 509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15194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0</TotalTime>
  <Words>345</Words>
  <Application>Microsoft Office PowerPoint</Application>
  <PresentationFormat>Bildschirmpräsentation (4:3)</PresentationFormat>
  <Paragraphs>58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2" baseType="lpstr">
      <vt:lpstr>Arial</vt:lpstr>
      <vt:lpstr>Century Gothic</vt:lpstr>
      <vt:lpstr>Courier New</vt:lpstr>
      <vt:lpstr>Palatino Linotype</vt:lpstr>
      <vt:lpstr>Wingdings</vt:lpstr>
      <vt:lpstr>Executive</vt:lpstr>
      <vt:lpstr>   Informationen Hauptschulprüfung 9</vt:lpstr>
      <vt:lpstr>Termine</vt:lpstr>
      <vt:lpstr>mögliche Abschlüsse</vt:lpstr>
      <vt:lpstr>mündliche Prüfung</vt:lpstr>
      <vt:lpstr>mündliche Prüfung</vt:lpstr>
      <vt:lpstr>Ausgleichsregelung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Prüfungsinfo HS 10</dc:title>
  <dc:creator>Jan Wesseling</dc:creator>
  <cp:lastModifiedBy>Andrea Freudenfeld</cp:lastModifiedBy>
  <cp:revision>49</cp:revision>
  <dcterms:created xsi:type="dcterms:W3CDTF">2018-02-19T08:35:45Z</dcterms:created>
  <dcterms:modified xsi:type="dcterms:W3CDTF">2022-02-27T16:53:51Z</dcterms:modified>
</cp:coreProperties>
</file>