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2" r:id="rId7"/>
  </p:sldIdLst>
  <p:sldSz cx="9144000" cy="6858000" type="screen4x3"/>
  <p:notesSz cx="6888163" cy="100203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5184576"/>
          </a:xfrm>
        </p:spPr>
        <p:txBody>
          <a:bodyPr/>
          <a:lstStyle/>
          <a:p>
            <a:r>
              <a:rPr lang="de-DE" sz="7200" dirty="0"/>
              <a:t>Informationen Realschulprüfung</a:t>
            </a:r>
            <a:br>
              <a:rPr lang="de-DE" sz="7200" dirty="0"/>
            </a:br>
            <a:r>
              <a:rPr lang="de-DE" sz="7200" dirty="0"/>
              <a:t>2022</a:t>
            </a:r>
          </a:p>
        </p:txBody>
      </p:sp>
      <p:pic>
        <p:nvPicPr>
          <p:cNvPr id="1026" name="Picture 2" descr="H:\Desktop\Briefvorlagen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-1457311"/>
            <a:ext cx="6552728" cy="491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de-DE" dirty="0"/>
              <a:t>Termine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lnSpcReduction="10000"/>
          </a:bodyPr>
          <a:lstStyle/>
          <a:p>
            <a:pPr>
              <a:buFont typeface="Wingdings"/>
              <a:buChar char="Ø"/>
            </a:pPr>
            <a:r>
              <a:rPr lang="de-DE" b="1" dirty="0"/>
              <a:t>Dienstag 29.03.2022</a:t>
            </a:r>
            <a:r>
              <a:rPr lang="de-DE" dirty="0"/>
              <a:t>		Sprechprüfung</a:t>
            </a:r>
          </a:p>
          <a:p>
            <a:pPr marL="0" indent="0">
              <a:buNone/>
            </a:pPr>
            <a:endParaRPr lang="de-DE" dirty="0"/>
          </a:p>
          <a:p>
            <a:pPr>
              <a:buFont typeface="Wingdings"/>
              <a:buChar char="Ø"/>
            </a:pPr>
            <a:r>
              <a:rPr lang="de-DE" b="1" dirty="0"/>
              <a:t>Freitag, 13.05.2022 		</a:t>
            </a:r>
            <a:r>
              <a:rPr lang="de-DE" dirty="0"/>
              <a:t>Deutsch</a:t>
            </a:r>
          </a:p>
          <a:p>
            <a:pPr>
              <a:buFont typeface="Wingdings"/>
              <a:buChar char="Ø"/>
            </a:pPr>
            <a:r>
              <a:rPr lang="de-DE" b="1" dirty="0"/>
              <a:t>Dienstag, 17.05.2022 </a:t>
            </a:r>
            <a:r>
              <a:rPr lang="de-DE" dirty="0"/>
              <a:t>		Mathematik</a:t>
            </a:r>
          </a:p>
          <a:p>
            <a:pPr>
              <a:buFont typeface="Wingdings"/>
              <a:buChar char="Ø"/>
            </a:pPr>
            <a:r>
              <a:rPr lang="de-DE" b="1" dirty="0"/>
              <a:t>Freitag, 20.05.2022</a:t>
            </a:r>
            <a:r>
              <a:rPr lang="de-DE" dirty="0"/>
              <a:t>		Englisch </a:t>
            </a:r>
          </a:p>
          <a:p>
            <a:pPr>
              <a:buFont typeface="Wingdings"/>
              <a:buChar char="Ø"/>
            </a:pPr>
            <a:endParaRPr lang="de-DE" dirty="0"/>
          </a:p>
          <a:p>
            <a:pPr marL="0" indent="0">
              <a:buNone/>
            </a:pPr>
            <a:r>
              <a:rPr lang="de-DE" dirty="0"/>
              <a:t>	           </a:t>
            </a:r>
            <a:r>
              <a:rPr lang="de-DE" b="1" dirty="0"/>
              <a:t>schriftliche Prüfungen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Die schriftliche Prüfung geht zu je 1/3 in die Gesamtnote ein.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Sollte am jeweiligen Termin eine Erkrankung vorliegen, dann muss bis 12.00 Uhr ein Attest in der Schule vorliegen. Liegt kein Attest vor, dann wird die betreffende Prüfung mit „ungenügend“ bewertet! 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endParaRPr lang="de-DE" sz="1600" dirty="0"/>
          </a:p>
        </p:txBody>
      </p:sp>
      <p:sp>
        <p:nvSpPr>
          <p:cNvPr id="4" name="Geschweifte Klammer rechts 3"/>
          <p:cNvSpPr/>
          <p:nvPr/>
        </p:nvSpPr>
        <p:spPr>
          <a:xfrm rot="5400000">
            <a:off x="3834269" y="296652"/>
            <a:ext cx="360039" cy="6912768"/>
          </a:xfrm>
          <a:prstGeom prst="rightBrace">
            <a:avLst>
              <a:gd name="adj1" fmla="val 8333"/>
              <a:gd name="adj2" fmla="val 502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60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de-DE" dirty="0"/>
              <a:t>mögliche Abschlüsse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699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b="1" u="sng" dirty="0"/>
              <a:t>Sekundarabschluss I – Realschule</a:t>
            </a:r>
          </a:p>
          <a:p>
            <a:pPr marL="0" indent="0">
              <a:buNone/>
            </a:pPr>
            <a:r>
              <a:rPr lang="de-DE" dirty="0"/>
              <a:t>Mindestens ausreichende Leistungen in allen Pflichtfächern und Wahlpflichtkursen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u="sng" dirty="0" err="1"/>
              <a:t>Erweiteter</a:t>
            </a:r>
            <a:r>
              <a:rPr lang="de-DE" b="1" u="sng" dirty="0"/>
              <a:t> Sekundarabschluss I</a:t>
            </a:r>
          </a:p>
          <a:p>
            <a:pPr marL="0" indent="0">
              <a:buNone/>
            </a:pPr>
            <a:r>
              <a:rPr lang="de-DE" dirty="0"/>
              <a:t>Es müssen durchschnittlich befriedigende Leistungen erbracht werden 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in allen Pflichtfächern und Wahlpflichtkursen und</a:t>
            </a:r>
          </a:p>
          <a:p>
            <a:pPr marL="457200" lvl="0" indent="-457200">
              <a:buFont typeface="+mj-lt"/>
              <a:buAutoNum type="arabicPeriod"/>
            </a:pPr>
            <a:r>
              <a:rPr lang="de-DE" dirty="0"/>
              <a:t>in den Pflichtfächern Deutsch, erste Fremdsprache und Mathematik</a:t>
            </a:r>
          </a:p>
          <a:p>
            <a:pPr marL="457200" lvl="0" indent="-457200">
              <a:buFont typeface="+mj-lt"/>
              <a:buAutoNum type="arabicPeriod"/>
            </a:pPr>
            <a:endParaRPr lang="de-DE" dirty="0"/>
          </a:p>
          <a:p>
            <a:pPr marL="0" indent="0">
              <a:buNone/>
            </a:pPr>
            <a:r>
              <a:rPr lang="de-DE" b="1" u="sng" dirty="0"/>
              <a:t>Sekundarabschluss I – Hauptschule</a:t>
            </a:r>
          </a:p>
          <a:p>
            <a:pPr>
              <a:buFontTx/>
              <a:buChar char="-"/>
            </a:pPr>
            <a:r>
              <a:rPr lang="de-DE" dirty="0"/>
              <a:t>Erwirbt, wer in höchstens drei Pflichtfächern und Wahlpflichtkursen geringere als ausreichende Leistungen erbracht hat. Bedingung ist, dass zwei mangelhafte Leistungen durch zwei mal mindestens befriedigende Leistungen ausgeglichen werden können. </a:t>
            </a:r>
          </a:p>
          <a:p>
            <a:pPr marL="0" indent="0">
              <a:buNone/>
            </a:pPr>
            <a:endParaRPr lang="de-DE" dirty="0"/>
          </a:p>
          <a:p>
            <a:pPr marL="0" lvl="0" indent="0">
              <a:buNone/>
            </a:pPr>
            <a:endParaRPr lang="de-DE" dirty="0"/>
          </a:p>
          <a:p>
            <a:pPr marL="0" indent="0">
              <a:buNone/>
            </a:pPr>
            <a:endParaRPr lang="de-DE" b="1" u="sng" dirty="0"/>
          </a:p>
        </p:txBody>
      </p:sp>
    </p:spTree>
    <p:extLst>
      <p:ext uri="{BB962C8B-B14F-4D97-AF65-F5344CB8AC3E}">
        <p14:creationId xmlns:p14="http://schemas.microsoft.com/office/powerpoint/2010/main" val="288078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40768"/>
          </a:xfrm>
        </p:spPr>
        <p:txBody>
          <a:bodyPr/>
          <a:lstStyle/>
          <a:p>
            <a:r>
              <a:rPr lang="de-DE" dirty="0"/>
              <a:t>mündliche Prüfung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77500" lnSpcReduction="20000"/>
          </a:bodyPr>
          <a:lstStyle/>
          <a:p>
            <a:r>
              <a:rPr lang="de-DE" b="1" dirty="0"/>
              <a:t>Termine: 13.06.2022 &amp; 14.06.2022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handelt sich in diesem Jahr auch wieder um eine </a:t>
            </a:r>
            <a:r>
              <a:rPr lang="de-DE" b="1" dirty="0"/>
              <a:t>freiwillige</a:t>
            </a:r>
            <a:r>
              <a:rPr lang="de-DE" dirty="0"/>
              <a:t> Prüfung.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findet pro Schüler/in eine mündlich Prüfung in einem Fach statt.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Mögliche Prüfungsfächer sind: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Geschichte, Politik, Erdkunde, Wirtschaft, Musik, Kunst, Biologie, Physik, Chemie, Hauswirtschaft, Religion, Werte und Normen, Darstellendes Spiel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mündliche Prüfung geht wie bei den schriftlichen Prüfungen auch zu je 1/3 in die Gesamtnote ein.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823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de-DE" dirty="0"/>
              <a:t>mündliche Prüfung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0000" lnSpcReduction="20000"/>
          </a:bodyPr>
          <a:lstStyle/>
          <a:p>
            <a:r>
              <a:rPr lang="de-DE" dirty="0"/>
              <a:t>Anmeldung zur mündlichen Prüfung erfolgt auf dem Meldebogen für die Abschlussprüfung (ausgeteilt am 1. März 2022; verbindlicher Abgabetermin bei der Klassenleitung bis zum 15. März)</a:t>
            </a:r>
          </a:p>
          <a:p>
            <a:endParaRPr lang="de-DE" dirty="0"/>
          </a:p>
          <a:p>
            <a:r>
              <a:rPr lang="de-DE" dirty="0"/>
              <a:t>Sinnvolle Prüfungsfachwahl!!</a:t>
            </a:r>
          </a:p>
          <a:p>
            <a:pPr marL="0" indent="0">
              <a:buNone/>
            </a:pPr>
            <a:r>
              <a:rPr lang="de-DE" dirty="0"/>
              <a:t>Es sollte ein Prüfungsfach gewählt werden, in dem die Schülerin/ der Schüler die Möglichkeit  hat die Gesamtnote zu verbessern.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Achtung:</a:t>
            </a:r>
          </a:p>
          <a:p>
            <a:pPr marL="0" indent="0">
              <a:buNone/>
            </a:pPr>
            <a:r>
              <a:rPr lang="de-DE" b="1" dirty="0"/>
              <a:t>In den 3 schriftlichen Prüfungsfächern (Deutsch, Englisch und Mathematik) sowie in dem einen Fach der mündlichen Prüfung, darf nur eine Gesamtnote geringer als ausreichend sein.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dirty="0"/>
              <a:t>Vorbereitungszeit 20 Minuten</a:t>
            </a:r>
          </a:p>
          <a:p>
            <a:pPr marL="0" indent="0">
              <a:buNone/>
            </a:pPr>
            <a:r>
              <a:rPr lang="de-DE" dirty="0"/>
              <a:t>Prüfungszeit höchstens 20 Minuten</a:t>
            </a:r>
          </a:p>
          <a:p>
            <a:pPr marL="0" indent="0">
              <a:buNone/>
            </a:pPr>
            <a:r>
              <a:rPr lang="de-DE" dirty="0"/>
              <a:t>Gruppenprüfung möglich max. 30 Minuten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688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de-DE" dirty="0"/>
              <a:t>Ausgleichsregelung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b="1" u="sng" dirty="0"/>
              <a:t>Ausgleichsregelung (nur jeweils mit gleichwertigem Fach)</a:t>
            </a:r>
          </a:p>
          <a:p>
            <a:pPr marL="0" indent="0">
              <a:buNone/>
            </a:pPr>
            <a:r>
              <a:rPr lang="de-DE" b="1" i="1" u="sng" dirty="0"/>
              <a:t>Sekundarabschluss I – Realschule</a:t>
            </a:r>
          </a:p>
          <a:p>
            <a:pPr>
              <a:buFontTx/>
              <a:buChar char="-"/>
            </a:pPr>
            <a:r>
              <a:rPr lang="de-DE" b="1" dirty="0"/>
              <a:t>eine 5 ohne Ausgleich</a:t>
            </a:r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i="1" u="sng" dirty="0"/>
              <a:t>(durch Beschluss der Klassenkonferenz)</a:t>
            </a:r>
            <a:endParaRPr lang="de-DE" b="1" dirty="0"/>
          </a:p>
          <a:p>
            <a:pPr>
              <a:buFontTx/>
              <a:buChar char="-"/>
            </a:pPr>
            <a:r>
              <a:rPr lang="de-DE" b="1" dirty="0"/>
              <a:t>zwei mal mangelhafte Leistungen sind mit Ausgleich durch zwei Mal mindestens befriedigende Leistungen möglich</a:t>
            </a:r>
          </a:p>
          <a:p>
            <a:pPr>
              <a:buFontTx/>
              <a:buChar char="-"/>
            </a:pPr>
            <a:r>
              <a:rPr lang="de-DE" b="1" dirty="0"/>
              <a:t>Ein Mal ungenügende Leistung ist mit ein Mal gute Leistung oder zwei Mal befriedigende Leistungen möglich</a:t>
            </a:r>
          </a:p>
          <a:p>
            <a:pPr>
              <a:buFontTx/>
              <a:buChar char="-"/>
            </a:pPr>
            <a:endParaRPr lang="de-DE" b="1" dirty="0"/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      Der Gesamtschnitt darf 4,0 nicht überschreiten!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Geschweifte Klammer rechts 3"/>
          <p:cNvSpPr/>
          <p:nvPr/>
        </p:nvSpPr>
        <p:spPr>
          <a:xfrm rot="5400000">
            <a:off x="4349348" y="1286762"/>
            <a:ext cx="324036" cy="7632848"/>
          </a:xfrm>
          <a:prstGeom prst="rightBrace">
            <a:avLst>
              <a:gd name="adj1" fmla="val 8333"/>
              <a:gd name="adj2" fmla="val 509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19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403</Words>
  <Application>Microsoft Office PowerPoint</Application>
  <PresentationFormat>Bildschirmpräsentation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Wingdings</vt:lpstr>
      <vt:lpstr>Executive</vt:lpstr>
      <vt:lpstr>Informationen Realschulprüfung 2022</vt:lpstr>
      <vt:lpstr>Termine</vt:lpstr>
      <vt:lpstr>mögliche Abschlüsse</vt:lpstr>
      <vt:lpstr>mündliche Prüfung</vt:lpstr>
      <vt:lpstr>mündliche Prüfung</vt:lpstr>
      <vt:lpstr>Ausgleichsregelung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Prüfungsinfo HS 10</dc:title>
  <dc:creator>Jan Wesseling</dc:creator>
  <cp:lastModifiedBy>Andrea Freudenfeld</cp:lastModifiedBy>
  <cp:revision>38</cp:revision>
  <cp:lastPrinted>2022-02-27T16:48:05Z</cp:lastPrinted>
  <dcterms:created xsi:type="dcterms:W3CDTF">2018-02-19T08:35:45Z</dcterms:created>
  <dcterms:modified xsi:type="dcterms:W3CDTF">2022-02-27T16:53:02Z</dcterms:modified>
</cp:coreProperties>
</file>