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271" r:id="rId3"/>
    <p:sldId id="272" r:id="rId4"/>
    <p:sldId id="273" r:id="rId5"/>
    <p:sldId id="261" r:id="rId6"/>
    <p:sldId id="262" r:id="rId7"/>
    <p:sldId id="274" r:id="rId8"/>
    <p:sldId id="275" r:id="rId9"/>
    <p:sldId id="263" r:id="rId10"/>
    <p:sldId id="264" r:id="rId11"/>
    <p:sldId id="278" r:id="rId12"/>
    <p:sldId id="276" r:id="rId13"/>
    <p:sldId id="277" r:id="rId14"/>
    <p:sldId id="265" r:id="rId15"/>
    <p:sldId id="267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EC89-4AAB-4335-A42D-A70F8324B75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166C9-8D3A-48C9-A40B-C570E52B7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65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C63CB2-9DF3-4577-A44F-EB3C6583C185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3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3900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0E31E6-4122-47F6-BE4C-A3EFAA9F509B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3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857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5CC1D4-F6B7-4F04-96BE-3F077CC7D6EF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3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4067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D7E4B6-991A-4C85-BA97-8E820C4A0828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3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0841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D7E4B6-991A-4C85-BA97-8E820C4A0828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3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8810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2C6F23-6B46-4E6E-9F2E-A7400799E1F3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3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8240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87371D-47B0-426D-8BB6-2990173DF3FB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3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2932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FCA2F3-BD67-420B-B025-8BC28A76824E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13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2310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81063" algn="l"/>
                <a:tab pos="1763713" algn="l"/>
                <a:tab pos="2646363" algn="l"/>
                <a:tab pos="3527425" algn="l"/>
                <a:tab pos="4410075" algn="l"/>
                <a:tab pos="5292725" algn="l"/>
                <a:tab pos="6175375" algn="l"/>
                <a:tab pos="7056438" algn="l"/>
                <a:tab pos="7939088" algn="l"/>
                <a:tab pos="8821738" algn="l"/>
                <a:tab pos="97028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0C35B5-BF8C-440B-93B8-98617432002C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3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3825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41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70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40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7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47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1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66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1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3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B546-6B6A-4F09-A102-90436317B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5827-CC60-4FAD-8526-2672A5D07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0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amtschule-hambergen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kgs-hambergen.de/iserv/fs/file/mail/INBOX/17143/2#page=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209800" y="2079625"/>
            <a:ext cx="7772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32" y="166255"/>
            <a:ext cx="6688455" cy="9391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233" y="1474123"/>
            <a:ext cx="7945582" cy="397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2651760" y="5660968"/>
            <a:ext cx="629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Elterninfoabend KGS Hambergen in der Grundschule Hambergen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7692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209800" y="1079157"/>
            <a:ext cx="7772400" cy="119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Kursunterricht in Klasse 6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endParaRPr lang="de-DE" altLang="de-DE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400" u="sng" dirty="0" smtClean="0">
                <a:solidFill>
                  <a:schemeClr val="tx1"/>
                </a:solidFill>
                <a:latin typeface="+mn-lt"/>
              </a:rPr>
              <a:t>Bereits </a:t>
            </a:r>
            <a:r>
              <a:rPr lang="de-DE" altLang="de-DE" sz="2400" u="sng" dirty="0">
                <a:solidFill>
                  <a:schemeClr val="tx1"/>
                </a:solidFill>
                <a:latin typeface="+mn-lt"/>
              </a:rPr>
              <a:t>zur Klasse 6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: Wahl der 2. Fremdsprache (für Gy obligatorisch): Französisch, Spanisch oder 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Latein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Realschulzweig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Wahlfach Französisch, Spanisch (in Beantragung)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Wahlpflichtkurse für Haupt- und Realschüler*innen ohne 2. Fremdsprache</a:t>
            </a: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84698" y="1194705"/>
            <a:ext cx="7772400" cy="119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Eltern- und Schülerberatung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endParaRPr lang="de-DE" altLang="de-D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688455" cy="939165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44575"/>
              </p:ext>
            </p:extLst>
          </p:nvPr>
        </p:nvGraphicFramePr>
        <p:xfrm>
          <a:off x="2209799" y="2644731"/>
          <a:ext cx="6688455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485">
                  <a:extLst>
                    <a:ext uri="{9D8B030D-6E8A-4147-A177-3AD203B41FA5}">
                      <a16:colId xmlns:a16="http://schemas.microsoft.com/office/drawing/2014/main" val="230114876"/>
                    </a:ext>
                  </a:extLst>
                </a:gridCol>
                <a:gridCol w="2229485">
                  <a:extLst>
                    <a:ext uri="{9D8B030D-6E8A-4147-A177-3AD203B41FA5}">
                      <a16:colId xmlns:a16="http://schemas.microsoft.com/office/drawing/2014/main" val="927028165"/>
                    </a:ext>
                  </a:extLst>
                </a:gridCol>
                <a:gridCol w="2229485">
                  <a:extLst>
                    <a:ext uri="{9D8B030D-6E8A-4147-A177-3AD203B41FA5}">
                      <a16:colId xmlns:a16="http://schemas.microsoft.com/office/drawing/2014/main" val="4155942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Jahrgänge 5 und 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Jahrgänge 7 und 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Jahrgänge</a:t>
                      </a:r>
                      <a:r>
                        <a:rPr lang="de-DE" baseline="0" dirty="0" smtClean="0"/>
                        <a:t> 9 und 10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2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Schullaufbahnberatung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HS:</a:t>
                      </a:r>
                      <a:r>
                        <a:rPr lang="de-DE" sz="1600" dirty="0" smtClean="0"/>
                        <a:t> BO</a:t>
                      </a:r>
                    </a:p>
                    <a:p>
                      <a:r>
                        <a:rPr lang="de-DE" sz="1600" b="1" dirty="0" smtClean="0"/>
                        <a:t>RS:</a:t>
                      </a:r>
                      <a:r>
                        <a:rPr lang="de-DE" sz="1600" dirty="0" smtClean="0"/>
                        <a:t> Leistungsentwicklung und BO</a:t>
                      </a:r>
                    </a:p>
                    <a:p>
                      <a:r>
                        <a:rPr lang="de-DE" sz="1600" b="1" dirty="0" smtClean="0"/>
                        <a:t>GY: </a:t>
                      </a:r>
                      <a:r>
                        <a:rPr lang="de-DE" sz="1600" dirty="0" smtClean="0"/>
                        <a:t>Leistungsentwicklung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HS: </a:t>
                      </a:r>
                      <a:r>
                        <a:rPr lang="de-DE" sz="1600" dirty="0" smtClean="0"/>
                        <a:t>BO, Prüfungen</a:t>
                      </a:r>
                    </a:p>
                    <a:p>
                      <a:r>
                        <a:rPr lang="de-DE" sz="1600" b="1" dirty="0" smtClean="0"/>
                        <a:t>RS: </a:t>
                      </a:r>
                      <a:r>
                        <a:rPr lang="de-DE" sz="1600" b="0" dirty="0" smtClean="0"/>
                        <a:t>BO, Prüfungen</a:t>
                      </a:r>
                    </a:p>
                    <a:p>
                      <a:r>
                        <a:rPr lang="de-DE" sz="1600" b="1" dirty="0" smtClean="0"/>
                        <a:t>GY: </a:t>
                      </a:r>
                      <a:r>
                        <a:rPr lang="de-DE" sz="1600" b="0" dirty="0" smtClean="0"/>
                        <a:t>Schullaufbahnberatung</a:t>
                      </a:r>
                      <a:r>
                        <a:rPr lang="de-DE" sz="1600" b="0" baseline="0" dirty="0" smtClean="0"/>
                        <a:t> Sek. II, BO</a:t>
                      </a:r>
                      <a:endParaRPr lang="de-DE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4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69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688455" cy="93916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9441"/>
          </a:xfrm>
        </p:spPr>
        <p:txBody>
          <a:bodyPr>
            <a:normAutofit/>
          </a:bodyPr>
          <a:lstStyle/>
          <a:p>
            <a:r>
              <a:rPr lang="de-DE" sz="4400" dirty="0" smtClean="0">
                <a:latin typeface="+mn-lt"/>
              </a:rPr>
              <a:t>Lernen im Gymnasialzweig:  </a:t>
            </a:r>
            <a:endParaRPr lang="de-DE" sz="4400" dirty="0">
              <a:latin typeface="+mn-lt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524000" y="2053243"/>
            <a:ext cx="9144000" cy="4264429"/>
          </a:xfrm>
        </p:spPr>
        <p:txBody>
          <a:bodyPr/>
          <a:lstStyle/>
          <a:p>
            <a:pPr algn="l"/>
            <a:r>
              <a:rPr lang="de-DE" b="1" dirty="0" smtClean="0"/>
              <a:t>Klasse 5/6: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Anforderungen der Kerncurricula des Gymnasiums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g</a:t>
            </a:r>
            <a:r>
              <a:rPr lang="de-DE" sz="2000" dirty="0" smtClean="0"/>
              <a:t>ymnasiale Leistungsbewertung durch gymnasiale Leistungsüberprüfungen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2.Fremdsprache als Pflichtfach ab Klasse 6 (Latein, Spanisch, Französisch)</a:t>
            </a:r>
          </a:p>
          <a:p>
            <a:pPr algn="l"/>
            <a:r>
              <a:rPr lang="de-DE" b="1" dirty="0" smtClean="0"/>
              <a:t>Ab Klasse 7: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Bildung von Gymnasialklassen; Kompetenz- und Inhaltsvermittlung nach Vorgaben des Gymnasiums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Einführung Taschenrechner-App ab Kl. 7 =&gt; Bildung </a:t>
            </a:r>
            <a:r>
              <a:rPr lang="de-DE" sz="2000" dirty="0" err="1" smtClean="0"/>
              <a:t>Ipad</a:t>
            </a:r>
            <a:r>
              <a:rPr lang="de-DE" sz="2000" dirty="0" smtClean="0"/>
              <a:t>-Klassen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Unterricht in Physik, Chemie und Biologie (ab Kl. 7), Politik/Wirtschaft (ab Kl. 8), Informatik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Berufspraktika in Klasse 9 und 10</a:t>
            </a:r>
          </a:p>
          <a:p>
            <a:pPr algn="l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7888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38596"/>
            <a:ext cx="10515600" cy="4938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Weitere Besonderheiten: </a:t>
            </a:r>
          </a:p>
          <a:p>
            <a:pPr marL="0" indent="0">
              <a:buNone/>
            </a:pPr>
            <a:endParaRPr lang="de-DE" sz="2400" b="1" dirty="0" smtClean="0"/>
          </a:p>
          <a:p>
            <a:r>
              <a:rPr lang="de-DE" sz="2000" dirty="0" smtClean="0"/>
              <a:t>Literaturliste als Langzeitprojekt zur Leseförderung und Wissenschaftspropädeutik in Kl. 7 – 10</a:t>
            </a:r>
          </a:p>
          <a:p>
            <a:r>
              <a:rPr lang="de-DE" sz="2000" dirty="0" smtClean="0"/>
              <a:t>Sprachenfahrten in Jg. 8 (Spanien, Frankreich/Belgien, GB, „Römisches Reich“)</a:t>
            </a:r>
          </a:p>
          <a:p>
            <a:r>
              <a:rPr lang="de-DE" sz="2000" dirty="0" smtClean="0"/>
              <a:t>Möglichkeit des Erwerbs von Sprachzertifikaten </a:t>
            </a:r>
            <a:r>
              <a:rPr lang="de-DE" sz="2000" dirty="0" err="1" smtClean="0"/>
              <a:t>Telc</a:t>
            </a:r>
            <a:r>
              <a:rPr lang="de-DE" sz="2000" dirty="0" smtClean="0"/>
              <a:t>, </a:t>
            </a:r>
            <a:r>
              <a:rPr lang="de-DE" sz="2000" dirty="0" err="1" smtClean="0"/>
              <a:t>Delf</a:t>
            </a:r>
            <a:r>
              <a:rPr lang="de-DE" sz="2000" dirty="0" smtClean="0"/>
              <a:t> oder </a:t>
            </a:r>
            <a:r>
              <a:rPr lang="de-DE" sz="2000" dirty="0" err="1" smtClean="0"/>
              <a:t>Dele</a:t>
            </a:r>
            <a:r>
              <a:rPr lang="de-DE" sz="2000" dirty="0" smtClean="0"/>
              <a:t> im AG-Bereich in den Jg. 9/10</a:t>
            </a:r>
          </a:p>
          <a:p>
            <a:r>
              <a:rPr lang="de-DE" sz="2000" dirty="0"/>
              <a:t>g</a:t>
            </a:r>
            <a:r>
              <a:rPr lang="de-DE" sz="2000" dirty="0" smtClean="0"/>
              <a:t>emeinsame Gymnasiale Oberstufe mit der IGS Buschhausen in Osterholz-Scharmbeck</a:t>
            </a:r>
          </a:p>
          <a:p>
            <a:r>
              <a:rPr lang="de-DE" sz="2000" dirty="0"/>
              <a:t>s</a:t>
            </a:r>
            <a:r>
              <a:rPr lang="de-DE" sz="2000" dirty="0" smtClean="0"/>
              <a:t>ehr gute technische Ausstattung (elektronische Tafeln, </a:t>
            </a:r>
            <a:r>
              <a:rPr lang="de-DE" sz="2000" dirty="0" err="1" smtClean="0"/>
              <a:t>Ipads</a:t>
            </a:r>
            <a:r>
              <a:rPr lang="de-DE" sz="2000" dirty="0" smtClean="0"/>
              <a:t>, schnelles W-</a:t>
            </a:r>
            <a:r>
              <a:rPr lang="de-DE" sz="2000" dirty="0" err="1" smtClean="0"/>
              <a:t>Lan</a:t>
            </a:r>
            <a:r>
              <a:rPr lang="de-DE" sz="2000" dirty="0" smtClean="0"/>
              <a:t>)</a:t>
            </a:r>
          </a:p>
          <a:p>
            <a:r>
              <a:rPr lang="de-DE" sz="2000" dirty="0"/>
              <a:t>h</a:t>
            </a:r>
            <a:r>
              <a:rPr lang="de-DE" sz="2000" dirty="0" smtClean="0"/>
              <a:t>oher Anteil an Gymnasiallehrkräften mit Oberstufenerfahrung</a:t>
            </a:r>
          </a:p>
          <a:p>
            <a:r>
              <a:rPr lang="de-DE" sz="2000" dirty="0" smtClean="0"/>
              <a:t>Berufsorientierung für Gymnasialschüler*innen durch Berufsmessen, Praktika, Kooperationen mit Firmen und Institutionen und zwei Praktika in Jg. 9 und 10 (sowie in Klasse 11)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Spezielle Schwerpunkte </a:t>
            </a:r>
            <a:endParaRPr lang="de-DE" altLang="de-DE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63751" y="1773239"/>
            <a:ext cx="78470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de-DE" altLang="de-DE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Doppelstundenmodell und tägliches KLT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Kl. 5/6: Förderunterricht 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Deutsch, „Wir sind stark“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Kl. 7: Schüleraustausch Niederlande (Assen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), Smiley-Projekt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Kl. 7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: Moorprojekt mit 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dem NABU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Kl. 8: Studienfahrten England, Frankreich, Spanien; 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BBS-Praxistage, 1 Praxistag pro Woche für HS an der BBS OHZ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Kl. 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8,9 und 10: 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2 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Betriebspraktika (je nach Schulzweig)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Neugründung einer Schülerfirma (2025/26)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de-DE" altLang="de-DE" sz="2800" dirty="0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5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209800" y="1276865"/>
            <a:ext cx="7772400" cy="6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Abschlüsse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09800" y="1598142"/>
            <a:ext cx="7772400" cy="449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nach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Klasse FÖ 9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 Förderschulabschluss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ach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Klasse HS 9: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Hauptschulabschluss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ach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Klasse HS 10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 Sekundarabschluss I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Hauptschule, Sekundarabschluss I Realschule, Erweiterter Sekundarabschluss I Realschule</a:t>
            </a:r>
            <a:endParaRPr lang="de-DE" altLang="de-DE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ach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Klasse  RS </a:t>
            </a: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10: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Sekundarabschluss 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 Realschule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; Erweiterter 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Sekundarabschluss I Realschule mit Übergang in die Einführungsphase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GY, Sekundarabschluss 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 Hauptschule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ach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Klasse GY 10 :</a:t>
            </a:r>
            <a:r>
              <a:rPr lang="de-DE" altLang="de-DE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Versetzung in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die Einführungsphase der Gymnasialen Oberstufe (11.Klasse) aller </a:t>
            </a:r>
            <a:r>
              <a:rPr lang="de-DE" altLang="de-DE" sz="20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Sek.II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-Angebote (z.B. IGS Osterholz-Scharmbeck)</a:t>
            </a:r>
          </a:p>
          <a:p>
            <a:pPr marL="0" indent="0" algn="ctr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endParaRPr lang="de-DE" altLang="de-DE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Alle Abschlüsse in allen Schulzweigen möglich!</a:t>
            </a:r>
            <a:endParaRPr lang="de-DE" altLang="de-DE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569720" y="809105"/>
            <a:ext cx="7772400" cy="146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altLang="de-DE" sz="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altLang="de-DE" sz="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altLang="de-DE" sz="800" dirty="0">
                <a:solidFill>
                  <a:schemeClr val="accent1">
                    <a:lumMod val="75000"/>
                  </a:schemeClr>
                </a:solidFill>
              </a:rPr>
            </a:br>
            <a:endParaRPr lang="de-DE" alt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Termine </a:t>
            </a:r>
            <a:r>
              <a:rPr lang="de-DE" altLang="de-DE" sz="4400" dirty="0">
                <a:solidFill>
                  <a:schemeClr val="tx1"/>
                </a:solidFill>
                <a:latin typeface="+mn-lt"/>
              </a:rPr>
              <a:t>bis zum Sommer </a:t>
            </a: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2024 </a:t>
            </a:r>
            <a:r>
              <a:rPr lang="de-DE" altLang="de-DE" sz="4400" dirty="0">
                <a:solidFill>
                  <a:schemeClr val="tx1"/>
                </a:solidFill>
                <a:latin typeface="+mn-lt"/>
              </a:rPr>
              <a:t/>
            </a:r>
            <a:br>
              <a:rPr lang="de-DE" altLang="de-DE" sz="4400" dirty="0">
                <a:solidFill>
                  <a:schemeClr val="tx1"/>
                </a:solidFill>
                <a:latin typeface="+mn-lt"/>
              </a:rPr>
            </a:br>
            <a:endParaRPr lang="de-DE" altLang="de-DE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66603" y="2452255"/>
            <a:ext cx="7772400" cy="367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450"/>
              </a:spcBef>
              <a:buClr>
                <a:srgbClr val="000000"/>
              </a:buClr>
              <a:buSzPct val="100000"/>
              <a:defRPr/>
            </a:pPr>
            <a:endParaRPr lang="de-DE" altLang="de-DE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+mn-lt"/>
              </a:rPr>
              <a:t>29.02.2024 15.30 Uhr bis 17.30 Uhr: Tag der offenen Tür für Schüler*Innen sowie Eltern der Jg. 3 &amp; 4</a:t>
            </a:r>
            <a:endParaRPr lang="de-DE" altLang="de-DE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u="sng" dirty="0" smtClean="0">
                <a:solidFill>
                  <a:schemeClr val="tx1"/>
                </a:solidFill>
                <a:latin typeface="+mn-lt"/>
              </a:rPr>
              <a:t>01.03.2024: Anmeldung </a:t>
            </a:r>
            <a:r>
              <a:rPr lang="de-DE" altLang="de-DE" dirty="0" smtClean="0">
                <a:solidFill>
                  <a:schemeClr val="tx1"/>
                </a:solidFill>
                <a:latin typeface="+mn-lt"/>
              </a:rPr>
              <a:t>/ Freischaltung des Downloads Anmeldeunterlagen auf der Homepage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u="sng" dirty="0" smtClean="0">
                <a:solidFill>
                  <a:schemeClr val="tx1"/>
                </a:solidFill>
                <a:latin typeface="+mn-lt"/>
              </a:rPr>
              <a:t>08.03.2024: Anmeldeschluss</a:t>
            </a:r>
            <a:endParaRPr lang="de-DE" altLang="de-DE" u="sng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45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18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de-DE" altLang="de-DE" sz="18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350"/>
              </a:spcBef>
              <a:buSzPct val="100000"/>
              <a:defRPr/>
            </a:pP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 </a:t>
            </a:r>
            <a:endParaRPr lang="de-DE" altLang="de-DE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22" y="116378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de-DE" altLang="de-DE" sz="4400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4400" dirty="0" smtClean="0">
                <a:solidFill>
                  <a:schemeClr val="tx1"/>
                </a:solidFill>
                <a:latin typeface="+mn-lt"/>
              </a:rPr>
              <a:t>Weitere </a:t>
            </a:r>
            <a:r>
              <a:rPr lang="de-DE" altLang="de-DE" sz="4400" dirty="0">
                <a:solidFill>
                  <a:schemeClr val="tx1"/>
                </a:solidFill>
                <a:latin typeface="+mn-lt"/>
              </a:rPr>
              <a:t>Informationen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1"/>
                </a:solidFill>
                <a:latin typeface="+mn-lt"/>
              </a:rPr>
              <a:t>Homepage der </a:t>
            </a:r>
            <a:r>
              <a:rPr lang="de-DE" altLang="de-DE" dirty="0" smtClean="0">
                <a:solidFill>
                  <a:schemeClr val="tx1"/>
                </a:solidFill>
                <a:latin typeface="+mn-lt"/>
              </a:rPr>
              <a:t>KGS: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de-DE" altLang="de-DE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+mn-lt"/>
                <a:hlinkClick r:id="rId3"/>
              </a:rPr>
              <a:t>www.gesamtschule-hambergen.de</a:t>
            </a:r>
            <a:endParaRPr lang="de-DE" altLang="de-DE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de-DE" altLang="de-D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+mn-lt"/>
              </a:rPr>
              <a:t>Sie haben weitere Fragen? Wenden Sie sich an uns: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u="sng" dirty="0" smtClean="0">
                <a:solidFill>
                  <a:srgbClr val="0070C0"/>
                </a:solidFill>
                <a:latin typeface="+mn-lt"/>
              </a:rPr>
              <a:t>meyer@kgs-hambergen.de</a:t>
            </a:r>
            <a:r>
              <a:rPr lang="de-DE" altLang="de-DE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de-DE" altLang="de-DE" dirty="0">
              <a:solidFill>
                <a:schemeClr val="tx1"/>
              </a:solidFill>
              <a:latin typeface="+mn-lt"/>
            </a:endParaRPr>
          </a:p>
          <a:p>
            <a:pPr marL="342900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de-DE" altLang="de-DE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0017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6" y="247930"/>
            <a:ext cx="6688455" cy="9391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67107" y="1297983"/>
            <a:ext cx="860854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Das sind wir:  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die weiterführende Schule in der Samtgemeinde Hambergen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</a:t>
            </a:r>
            <a:r>
              <a:rPr lang="de-DE" sz="2000" dirty="0" smtClean="0"/>
              <a:t>ine nach Schulzweigen gegliederte Kooperative Gesamtschule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(Schulformen Gymnasium, Realschule, Hauptschule)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ca. 600 Schüler*innen und 77 Lehrkräfte, gute Lehrkräfteversorgung, teilweise </a:t>
            </a:r>
            <a:r>
              <a:rPr lang="de-DE" sz="2000" dirty="0" err="1" smtClean="0"/>
              <a:t>Doppelsteckungen</a:t>
            </a:r>
            <a:r>
              <a:rPr lang="de-DE" sz="2000" dirty="0" smtClean="0"/>
              <a:t>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vier- und fünfzügige Jahrgänge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eine Schule mit einem breiten Fremdsprachenangebot (Englisch, Französisch, Spanisch, Latein)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</a:t>
            </a:r>
            <a:r>
              <a:rPr lang="de-DE" sz="2000" dirty="0" smtClean="0"/>
              <a:t>ine Schule, die alle Schulabschlüsse bis zum Abitur in Kooperation mit der IGS OHZ anbietet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eine Schule mit sehr guter digitaler Ausstattung (iPads, </a:t>
            </a:r>
            <a:r>
              <a:rPr lang="de-DE" sz="2000" dirty="0" err="1" smtClean="0"/>
              <a:t>Prowise</a:t>
            </a:r>
            <a:r>
              <a:rPr lang="de-DE" sz="2000" dirty="0" smtClean="0"/>
              <a:t>, Smartboard); Ziel: Gymnasialklassen ab 7 als iPad-Klassen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0476" y="2001796"/>
            <a:ext cx="76035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eine </a:t>
            </a:r>
            <a:r>
              <a:rPr lang="de-DE" sz="2000" dirty="0"/>
              <a:t>offene Ganztagsschule mit </a:t>
            </a:r>
            <a:r>
              <a:rPr lang="de-DE" sz="2000" dirty="0" smtClean="0"/>
              <a:t>AG-Angebot (z. B. „Jugend forscht“, „Jugend trainiert für Olympia“, Segel AG ab 2024) </a:t>
            </a:r>
            <a:r>
              <a:rPr lang="de-DE" sz="2000" dirty="0"/>
              <a:t>an </a:t>
            </a:r>
            <a:r>
              <a:rPr lang="de-DE" sz="2000" dirty="0" smtClean="0"/>
              <a:t>drei </a:t>
            </a:r>
            <a:r>
              <a:rPr lang="de-DE" sz="2000" dirty="0"/>
              <a:t>Tagen in der Woche und Essensangebot in der eigenen </a:t>
            </a:r>
            <a:r>
              <a:rPr lang="de-DE" sz="2000" dirty="0" smtClean="0"/>
              <a:t>Mensa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eine </a:t>
            </a:r>
            <a:r>
              <a:rPr lang="de-DE" sz="2000" dirty="0"/>
              <a:t>Schule, die individuelle Stärken </a:t>
            </a:r>
            <a:r>
              <a:rPr lang="de-DE" sz="2000" dirty="0" smtClean="0"/>
              <a:t>und Entwicklungen der Schüler*innen in </a:t>
            </a:r>
            <a:r>
              <a:rPr lang="de-DE" sz="2000" dirty="0"/>
              <a:t>den Blick nimmt </a:t>
            </a:r>
            <a:r>
              <a:rPr lang="de-DE" sz="2000" dirty="0" smtClean="0"/>
              <a:t> und berücksichtigt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eine </a:t>
            </a:r>
            <a:r>
              <a:rPr lang="de-DE" sz="2000" dirty="0"/>
              <a:t>Schule </a:t>
            </a:r>
            <a:r>
              <a:rPr lang="de-DE" sz="2000" dirty="0" smtClean="0"/>
              <a:t>mit </a:t>
            </a:r>
            <a:r>
              <a:rPr lang="de-DE" sz="2000" dirty="0"/>
              <a:t>Durchlässigkeit zwischen den </a:t>
            </a:r>
            <a:r>
              <a:rPr lang="de-DE" sz="2000" dirty="0" smtClean="0"/>
              <a:t>Schulzweigen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Partnerin von Werder Bremen, </a:t>
            </a:r>
            <a:r>
              <a:rPr lang="de-DE" sz="2000" dirty="0" err="1" smtClean="0"/>
              <a:t>Arcelor</a:t>
            </a:r>
            <a:r>
              <a:rPr lang="de-DE" sz="2000" dirty="0" smtClean="0"/>
              <a:t> </a:t>
            </a:r>
            <a:r>
              <a:rPr lang="de-DE" sz="2000" dirty="0" err="1" smtClean="0"/>
              <a:t>Mittal</a:t>
            </a:r>
            <a:r>
              <a:rPr lang="de-DE" sz="2000" dirty="0" smtClean="0"/>
              <a:t>, der AOC Terra in Assen (NL), IGS Osterholz-Scharmbeck, BBS Osterholz,  JBA, RZI, Bildungsbegleitung Mobil, NABU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Umweltschule in Europa (zertifiziert)</a:t>
            </a:r>
            <a:endParaRPr lang="de-DE" sz="2000" dirty="0"/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71" y="239618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06" y="216132"/>
            <a:ext cx="6457188" cy="655042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 rot="16200000">
            <a:off x="-198614" y="3723208"/>
            <a:ext cx="560099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Passgenaues </a:t>
            </a:r>
            <a:r>
              <a:rPr lang="de-DE" b="1" dirty="0" err="1" smtClean="0"/>
              <a:t>Forden</a:t>
            </a:r>
            <a:r>
              <a:rPr lang="de-DE" b="1" dirty="0" smtClean="0"/>
              <a:t> und Fördern!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512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19102" y="1063709"/>
            <a:ext cx="7772400" cy="113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tx1"/>
                </a:solidFill>
                <a:latin typeface="+mn-lt"/>
              </a:rPr>
              <a:t>Die Klassenbildung im </a:t>
            </a:r>
            <a:r>
              <a:rPr lang="de-DE" altLang="de-DE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de-DE" altLang="de-DE" sz="2400" b="1" dirty="0">
                <a:solidFill>
                  <a:schemeClr val="tx1"/>
                </a:solidFill>
                <a:latin typeface="+mn-lt"/>
              </a:rPr>
            </a:br>
            <a:r>
              <a:rPr lang="de-DE" altLang="de-DE" sz="2400" b="1" dirty="0">
                <a:solidFill>
                  <a:schemeClr val="tx1"/>
                </a:solidFill>
                <a:latin typeface="+mn-lt"/>
              </a:rPr>
              <a:t>5. </a:t>
            </a:r>
            <a:r>
              <a:rPr lang="de-DE" altLang="de-DE" sz="2400" b="1" dirty="0" smtClean="0">
                <a:solidFill>
                  <a:schemeClr val="tx1"/>
                </a:solidFill>
                <a:latin typeface="+mn-lt"/>
              </a:rPr>
              <a:t>Schuljahr </a:t>
            </a:r>
            <a:endParaRPr lang="de-DE" altLang="de-DE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67989" y="2200531"/>
            <a:ext cx="7772400" cy="457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de-DE" altLang="de-DE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>
                <a:solidFill>
                  <a:schemeClr val="tx1"/>
                </a:solidFill>
                <a:latin typeface="+mn-lt"/>
              </a:rPr>
              <a:t>Alle 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Kinder werden nach Beratung durch die Grundschule auf dem gewünschten Schulzweig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</a:rPr>
              <a:t>angemeldet.</a:t>
            </a:r>
            <a:endParaRPr lang="de-DE" altLang="de-DE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Bildung von gemeinsamen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</a:rPr>
              <a:t>Klassen (Jg. 5/6) 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mit HS-, RS- und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</a:rPr>
              <a:t>Gymnasialschüler*innen 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in möglichst ausgewogenem Verhältnis; </a:t>
            </a:r>
            <a:r>
              <a:rPr lang="de-DE" altLang="de-DE" sz="2000" dirty="0" smtClean="0">
                <a:solidFill>
                  <a:schemeClr val="tx1"/>
                </a:solidFill>
                <a:latin typeface="+mn-lt"/>
              </a:rPr>
              <a:t>Schüler*innen 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mit Förderbedarf Lernen besuchen eine Klasse mit Förderschullehrkraft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>
                <a:solidFill>
                  <a:schemeClr val="tx1"/>
                </a:solidFill>
                <a:latin typeface="+mn-lt"/>
              </a:rPr>
              <a:t>Schulformspezifischer Unterricht und Leistungsbewertung nach Schulzweiganforderungen; Klassenarbeiten nach Schulzweig differenziert</a:t>
            </a:r>
            <a:endParaRPr lang="de-DE" altLang="de-DE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DE" altLang="de-DE" sz="20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600"/>
              </a:spcBef>
              <a:buSzPct val="100000"/>
              <a:defRPr/>
            </a:pPr>
            <a:endParaRPr lang="de-DE" altLang="de-DE" dirty="0"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40" y="282486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960418" y="1925337"/>
            <a:ext cx="7772400" cy="9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tx1"/>
                </a:solidFill>
                <a:latin typeface="+mn-lt"/>
              </a:rPr>
              <a:t>Schulzweigübergreifender Unterricht –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smtClean="0">
                <a:solidFill>
                  <a:schemeClr val="tx1"/>
                </a:solidFill>
                <a:latin typeface="+mn-lt"/>
              </a:rPr>
              <a:t>Vorteile in den Jahrgängen 5/6 </a:t>
            </a:r>
            <a:endParaRPr lang="de-DE" altLang="de-DE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67989" y="2856212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DE" altLang="de-DE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DE" altLang="de-DE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u="sng" dirty="0" smtClean="0">
                <a:solidFill>
                  <a:schemeClr val="tx1"/>
                </a:solidFill>
                <a:latin typeface="+mn-lt"/>
              </a:rPr>
              <a:t>Möglichkeit </a:t>
            </a:r>
            <a:r>
              <a:rPr lang="de-DE" altLang="de-DE" u="sng" dirty="0">
                <a:solidFill>
                  <a:schemeClr val="tx1"/>
                </a:solidFill>
                <a:latin typeface="+mn-lt"/>
              </a:rPr>
              <a:t>der Orientierung in Bezug auf </a:t>
            </a:r>
            <a:r>
              <a:rPr lang="de-DE" altLang="de-DE" u="sng" dirty="0" smtClean="0">
                <a:solidFill>
                  <a:schemeClr val="tx1"/>
                </a:solidFill>
                <a:latin typeface="+mn-lt"/>
              </a:rPr>
              <a:t>Schulzweiganwahl</a:t>
            </a:r>
            <a:endParaRPr lang="de-DE" altLang="de-DE" u="sng" dirty="0">
              <a:solidFill>
                <a:schemeClr val="tx1"/>
              </a:solidFill>
              <a:latin typeface="+mn-lt"/>
            </a:endParaRPr>
          </a:p>
          <a:p>
            <a:pPr marL="342900">
              <a:spcBef>
                <a:spcPts val="700"/>
              </a:spcBef>
              <a:buSzPct val="100000"/>
              <a:defRPr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de-DE" altLang="de-DE" sz="3200" dirty="0"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de-DE" altLang="de-DE" sz="3200" dirty="0"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8229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018607" y="0"/>
            <a:ext cx="7772400" cy="9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 smtClean="0">
                <a:solidFill>
                  <a:schemeClr val="tx1"/>
                </a:solidFill>
                <a:latin typeface="+mn-lt"/>
              </a:rPr>
              <a:t>Praktische Umsetzung in Jg. 5/6 </a:t>
            </a:r>
            <a:endParaRPr lang="de-DE" altLang="de-DE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" y="993372"/>
            <a:ext cx="11236210" cy="54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018607" y="0"/>
            <a:ext cx="7772400" cy="9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 smtClean="0">
                <a:solidFill>
                  <a:schemeClr val="tx1"/>
                </a:solidFill>
                <a:latin typeface="+mn-lt"/>
              </a:rPr>
              <a:t>Praktische Umsetzung in Jg. 5/6 </a:t>
            </a:r>
            <a:endParaRPr lang="de-DE" altLang="de-DE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8" y="880848"/>
            <a:ext cx="11341572" cy="57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4100" y="1015068"/>
            <a:ext cx="9029700" cy="1149292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+mn-lt"/>
                <a:cs typeface="Arial" panose="020B0604020202020204" pitchFamily="34" charset="0"/>
              </a:rPr>
              <a:t>Und in der Praxis? – Stundenplan einer 5. Klasse (Bsp.) </a:t>
            </a:r>
            <a:endParaRPr lang="de-D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1">
            <a:hlinkClick r:id="rId2" tooltip="Seite 2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4837150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KGS am Wallenberg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8371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D-27729 Hambergen, Schulstr. 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62728650" y="18329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Stundenplan 2018/2019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27286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Halbjahr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47483647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Untis 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47483647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7.1.2019 14:53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4837150" y="52413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01325750" y="57148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 / 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2887350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959127400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Dienstag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147483647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Mittwoch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147483647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Donnerstag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147483647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Freitag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59181600" y="1447666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04018750" y="120423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7:30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04018750" y="13261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59181600" y="20114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04018750" y="17680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04018750" y="188993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8:55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040187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9:15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040187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9:35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040187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9:40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11:05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11:30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12:55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13:40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81152400" y="62250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15:05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Große Pause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Große Pause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Mittagspause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1021492750" y="185765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O10.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1059605450" y="163802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1562728650" y="1806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815670200" y="150898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110534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1059605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1562728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815670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1006246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MU2.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1059605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1562728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815670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10367391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E24.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1059605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1562728650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815670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2134463600" y="185765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2119217250" y="163802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2147483647" y="1806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1875275650" y="150898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21192172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1875275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134463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21192172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1875275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2134463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21192172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2147483647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1875275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2147483647" y="157575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2147483647" y="135611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2147483647" y="152422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2147483647" y="122709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2147483647" y="213955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2147483647" y="1919916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2147483647" y="208802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2147483647" y="179089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2147483647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425367450" y="185765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8"/>
          <p:cNvSpPr>
            <a:spLocks noChangeArrowheads="1"/>
          </p:cNvSpPr>
          <p:nvPr/>
        </p:nvSpPr>
        <p:spPr bwMode="auto">
          <a:xfrm>
            <a:off x="2147483647" y="163802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2147483647" y="1806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2147483647" y="150898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425367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2147483647" y="4997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2147483647" y="157575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2147483647" y="135611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2147483647" y="152422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2147483647" y="122709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2147483647" y="213955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2147483647" y="1919916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2147483647" y="208802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2147483647" y="179089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TH1.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FÖ_DE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5"/>
          <p:cNvSpPr>
            <a:spLocks noChangeArrowheads="1"/>
          </p:cNvSpPr>
          <p:nvPr/>
        </p:nvSpPr>
        <p:spPr bwMode="auto">
          <a:xfrm>
            <a:off x="2147483647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>
            <a:off x="2147483647" y="67203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Periode2 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>
            <a:off x="144837150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KGS am Wallenberg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>
            <a:off x="1448371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D-27729 Hambergen, Schulstr. 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>
            <a:off x="1562728650" y="18329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Stundenplan 2018/2019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>
            <a:off x="15627286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Halbjahr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>
            <a:off x="2147483647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Untis 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>
            <a:off x="2147483647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7.1.2019 14:53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>
            <a:off x="144837150" y="52413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>
            <a:off x="701325750" y="57148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 / 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6"/>
          <p:cNvSpPr>
            <a:spLocks noChangeArrowheads="1"/>
          </p:cNvSpPr>
          <p:nvPr/>
        </p:nvSpPr>
        <p:spPr bwMode="auto">
          <a:xfrm>
            <a:off x="1448371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>
            <a:off x="2744279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Le.,Fa.,Rm.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48"/>
          <p:cNvSpPr>
            <a:spLocks noChangeArrowheads="1"/>
          </p:cNvSpPr>
          <p:nvPr/>
        </p:nvSpPr>
        <p:spPr bwMode="auto">
          <a:xfrm>
            <a:off x="9910000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9"/>
          <p:cNvSpPr>
            <a:spLocks noChangeArrowheads="1"/>
          </p:cNvSpPr>
          <p:nvPr/>
        </p:nvSpPr>
        <p:spPr bwMode="auto">
          <a:xfrm>
            <a:off x="123493530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50"/>
          <p:cNvSpPr>
            <a:spLocks noChangeArrowheads="1"/>
          </p:cNvSpPr>
          <p:nvPr/>
        </p:nvSpPr>
        <p:spPr bwMode="auto">
          <a:xfrm>
            <a:off x="15322359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>
            <a:off x="1448371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52"/>
          <p:cNvSpPr>
            <a:spLocks noChangeArrowheads="1"/>
          </p:cNvSpPr>
          <p:nvPr/>
        </p:nvSpPr>
        <p:spPr bwMode="auto">
          <a:xfrm>
            <a:off x="2744279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MA, O10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153"/>
          <p:cNvSpPr>
            <a:spLocks noChangeArrowheads="1"/>
          </p:cNvSpPr>
          <p:nvPr/>
        </p:nvSpPr>
        <p:spPr bwMode="auto">
          <a:xfrm>
            <a:off x="9910000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54"/>
          <p:cNvSpPr>
            <a:spLocks noChangeArrowheads="1"/>
          </p:cNvSpPr>
          <p:nvPr/>
        </p:nvSpPr>
        <p:spPr bwMode="auto">
          <a:xfrm>
            <a:off x="15322359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155"/>
          <p:cNvSpPr>
            <a:spLocks noChangeArrowheads="1"/>
          </p:cNvSpPr>
          <p:nvPr/>
        </p:nvSpPr>
        <p:spPr bwMode="auto">
          <a:xfrm>
            <a:off x="274427950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>
            <a:off x="991000050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>
            <a:off x="274427950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ALB, MA,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58"/>
          <p:cNvSpPr>
            <a:spLocks noChangeArrowheads="1"/>
          </p:cNvSpPr>
          <p:nvPr/>
        </p:nvSpPr>
        <p:spPr bwMode="auto">
          <a:xfrm>
            <a:off x="991000050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59"/>
          <p:cNvSpPr>
            <a:spLocks noChangeArrowheads="1"/>
          </p:cNvSpPr>
          <p:nvPr/>
        </p:nvSpPr>
        <p:spPr bwMode="auto">
          <a:xfrm>
            <a:off x="274427950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SACH, FÖ_LE, O9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60"/>
          <p:cNvSpPr>
            <a:spLocks noChangeArrowheads="1"/>
          </p:cNvSpPr>
          <p:nvPr/>
        </p:nvSpPr>
        <p:spPr bwMode="auto">
          <a:xfrm>
            <a:off x="991000050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61"/>
          <p:cNvSpPr>
            <a:spLocks noChangeArrowheads="1"/>
          </p:cNvSpPr>
          <p:nvPr/>
        </p:nvSpPr>
        <p:spPr bwMode="auto">
          <a:xfrm>
            <a:off x="1448371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62"/>
          <p:cNvSpPr>
            <a:spLocks noChangeArrowheads="1"/>
          </p:cNvSpPr>
          <p:nvPr/>
        </p:nvSpPr>
        <p:spPr bwMode="auto">
          <a:xfrm>
            <a:off x="2744279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KOR, KLT,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63"/>
          <p:cNvSpPr>
            <a:spLocks noChangeArrowheads="1"/>
          </p:cNvSpPr>
          <p:nvPr/>
        </p:nvSpPr>
        <p:spPr bwMode="auto">
          <a:xfrm>
            <a:off x="9910000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64"/>
          <p:cNvSpPr>
            <a:spLocks noChangeArrowheads="1"/>
          </p:cNvSpPr>
          <p:nvPr/>
        </p:nvSpPr>
        <p:spPr bwMode="auto">
          <a:xfrm>
            <a:off x="15322359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65"/>
          <p:cNvSpPr>
            <a:spLocks noChangeArrowheads="1"/>
          </p:cNvSpPr>
          <p:nvPr/>
        </p:nvSpPr>
        <p:spPr bwMode="auto">
          <a:xfrm>
            <a:off x="1448371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66"/>
          <p:cNvSpPr>
            <a:spLocks noChangeArrowheads="1"/>
          </p:cNvSpPr>
          <p:nvPr/>
        </p:nvSpPr>
        <p:spPr bwMode="auto">
          <a:xfrm>
            <a:off x="2744279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ENG, MU, MU2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67"/>
          <p:cNvSpPr>
            <a:spLocks noChangeArrowheads="1"/>
          </p:cNvSpPr>
          <p:nvPr/>
        </p:nvSpPr>
        <p:spPr bwMode="auto">
          <a:xfrm>
            <a:off x="9910000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68"/>
          <p:cNvSpPr>
            <a:spLocks noChangeArrowheads="1"/>
          </p:cNvSpPr>
          <p:nvPr/>
        </p:nvSpPr>
        <p:spPr bwMode="auto">
          <a:xfrm>
            <a:off x="15322359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69"/>
          <p:cNvSpPr>
            <a:spLocks noChangeArrowheads="1"/>
          </p:cNvSpPr>
          <p:nvPr/>
        </p:nvSpPr>
        <p:spPr bwMode="auto">
          <a:xfrm>
            <a:off x="274427950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HEZ,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70"/>
          <p:cNvSpPr>
            <a:spLocks noChangeArrowheads="1"/>
          </p:cNvSpPr>
          <p:nvPr/>
        </p:nvSpPr>
        <p:spPr bwMode="auto">
          <a:xfrm>
            <a:off x="991000050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71"/>
          <p:cNvSpPr>
            <a:spLocks noChangeArrowheads="1"/>
          </p:cNvSpPr>
          <p:nvPr/>
        </p:nvSpPr>
        <p:spPr bwMode="auto">
          <a:xfrm>
            <a:off x="274427950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SACH, FÖ_LE, MU1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72"/>
          <p:cNvSpPr>
            <a:spLocks noChangeArrowheads="1"/>
          </p:cNvSpPr>
          <p:nvPr/>
        </p:nvSpPr>
        <p:spPr bwMode="auto">
          <a:xfrm>
            <a:off x="991000050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73"/>
          <p:cNvSpPr>
            <a:spLocks noChangeArrowheads="1"/>
          </p:cNvSpPr>
          <p:nvPr/>
        </p:nvSpPr>
        <p:spPr bwMode="auto">
          <a:xfrm>
            <a:off x="1448371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174"/>
          <p:cNvSpPr>
            <a:spLocks noChangeArrowheads="1"/>
          </p:cNvSpPr>
          <p:nvPr/>
        </p:nvSpPr>
        <p:spPr bwMode="auto">
          <a:xfrm>
            <a:off x="2744279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TÖ, NW, E24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75"/>
          <p:cNvSpPr>
            <a:spLocks noChangeArrowheads="1"/>
          </p:cNvSpPr>
          <p:nvPr/>
        </p:nvSpPr>
        <p:spPr bwMode="auto">
          <a:xfrm>
            <a:off x="9910000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176"/>
          <p:cNvSpPr>
            <a:spLocks noChangeArrowheads="1"/>
          </p:cNvSpPr>
          <p:nvPr/>
        </p:nvSpPr>
        <p:spPr bwMode="auto">
          <a:xfrm>
            <a:off x="15322359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177"/>
          <p:cNvSpPr>
            <a:spLocks noChangeArrowheads="1"/>
          </p:cNvSpPr>
          <p:nvPr/>
        </p:nvSpPr>
        <p:spPr bwMode="auto">
          <a:xfrm>
            <a:off x="274427950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178"/>
          <p:cNvSpPr>
            <a:spLocks noChangeArrowheads="1"/>
          </p:cNvSpPr>
          <p:nvPr/>
        </p:nvSpPr>
        <p:spPr bwMode="auto">
          <a:xfrm>
            <a:off x="991000050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179"/>
          <p:cNvSpPr>
            <a:spLocks noChangeArrowheads="1"/>
          </p:cNvSpPr>
          <p:nvPr/>
        </p:nvSpPr>
        <p:spPr bwMode="auto">
          <a:xfrm>
            <a:off x="1448371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80"/>
          <p:cNvSpPr>
            <a:spLocks noChangeArrowheads="1"/>
          </p:cNvSpPr>
          <p:nvPr/>
        </p:nvSpPr>
        <p:spPr bwMode="auto">
          <a:xfrm>
            <a:off x="2744279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TIE, TG, TG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81"/>
          <p:cNvSpPr>
            <a:spLocks noChangeArrowheads="1"/>
          </p:cNvSpPr>
          <p:nvPr/>
        </p:nvSpPr>
        <p:spPr bwMode="auto">
          <a:xfrm>
            <a:off x="9910000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182"/>
          <p:cNvSpPr>
            <a:spLocks noChangeArrowheads="1"/>
          </p:cNvSpPr>
          <p:nvPr/>
        </p:nvSpPr>
        <p:spPr bwMode="auto">
          <a:xfrm>
            <a:off x="15322359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83"/>
          <p:cNvSpPr>
            <a:spLocks noChangeArrowheads="1"/>
          </p:cNvSpPr>
          <p:nvPr/>
        </p:nvSpPr>
        <p:spPr bwMode="auto">
          <a:xfrm>
            <a:off x="274427950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FRÄ, WK, W1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84"/>
          <p:cNvSpPr>
            <a:spLocks noChangeArrowheads="1"/>
          </p:cNvSpPr>
          <p:nvPr/>
        </p:nvSpPr>
        <p:spPr bwMode="auto">
          <a:xfrm>
            <a:off x="991000050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85"/>
          <p:cNvSpPr>
            <a:spLocks noChangeArrowheads="1"/>
          </p:cNvSpPr>
          <p:nvPr/>
        </p:nvSpPr>
        <p:spPr bwMode="auto">
          <a:xfrm>
            <a:off x="1448371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186"/>
          <p:cNvSpPr>
            <a:spLocks noChangeArrowheads="1"/>
          </p:cNvSpPr>
          <p:nvPr/>
        </p:nvSpPr>
        <p:spPr bwMode="auto">
          <a:xfrm>
            <a:off x="2744279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KLT,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187"/>
          <p:cNvSpPr>
            <a:spLocks noChangeArrowheads="1"/>
          </p:cNvSpPr>
          <p:nvPr/>
        </p:nvSpPr>
        <p:spPr bwMode="auto">
          <a:xfrm>
            <a:off x="9910000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188"/>
          <p:cNvSpPr>
            <a:spLocks noChangeArrowheads="1"/>
          </p:cNvSpPr>
          <p:nvPr/>
        </p:nvSpPr>
        <p:spPr bwMode="auto">
          <a:xfrm>
            <a:off x="15322359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189"/>
          <p:cNvSpPr>
            <a:spLocks noChangeArrowheads="1"/>
          </p:cNvSpPr>
          <p:nvPr/>
        </p:nvSpPr>
        <p:spPr bwMode="auto">
          <a:xfrm>
            <a:off x="1448371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190"/>
          <p:cNvSpPr>
            <a:spLocks noChangeArrowheads="1"/>
          </p:cNvSpPr>
          <p:nvPr/>
        </p:nvSpPr>
        <p:spPr bwMode="auto">
          <a:xfrm>
            <a:off x="2744279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GE,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191"/>
          <p:cNvSpPr>
            <a:spLocks noChangeArrowheads="1"/>
          </p:cNvSpPr>
          <p:nvPr/>
        </p:nvSpPr>
        <p:spPr bwMode="auto">
          <a:xfrm>
            <a:off x="9910000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192"/>
          <p:cNvSpPr>
            <a:spLocks noChangeArrowheads="1"/>
          </p:cNvSpPr>
          <p:nvPr/>
        </p:nvSpPr>
        <p:spPr bwMode="auto">
          <a:xfrm>
            <a:off x="15322359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193"/>
          <p:cNvSpPr>
            <a:spLocks noChangeArrowheads="1"/>
          </p:cNvSpPr>
          <p:nvPr/>
        </p:nvSpPr>
        <p:spPr bwMode="auto">
          <a:xfrm>
            <a:off x="2744279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194"/>
          <p:cNvSpPr>
            <a:spLocks noChangeArrowheads="1"/>
          </p:cNvSpPr>
          <p:nvPr/>
        </p:nvSpPr>
        <p:spPr bwMode="auto">
          <a:xfrm>
            <a:off x="9910000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195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96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Le.,Fa.,Rm.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197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198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99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200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201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DE,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202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203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204"/>
          <p:cNvSpPr>
            <a:spLocks noChangeArrowheads="1"/>
          </p:cNvSpPr>
          <p:nvPr/>
        </p:nvSpPr>
        <p:spPr bwMode="auto">
          <a:xfrm>
            <a:off x="2147483647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205"/>
          <p:cNvSpPr>
            <a:spLocks noChangeArrowheads="1"/>
          </p:cNvSpPr>
          <p:nvPr/>
        </p:nvSpPr>
        <p:spPr bwMode="auto">
          <a:xfrm>
            <a:off x="2147483647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Rectangle 206"/>
          <p:cNvSpPr>
            <a:spLocks noChangeArrowheads="1"/>
          </p:cNvSpPr>
          <p:nvPr/>
        </p:nvSpPr>
        <p:spPr bwMode="auto">
          <a:xfrm>
            <a:off x="2147483647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LIT, DE,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Rectangle 207"/>
          <p:cNvSpPr>
            <a:spLocks noChangeArrowheads="1"/>
          </p:cNvSpPr>
          <p:nvPr/>
        </p:nvSpPr>
        <p:spPr bwMode="auto">
          <a:xfrm>
            <a:off x="2147483647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208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Rectangle 209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EK,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Rectangle 210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211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9.8.-30.1.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Rectangle 212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1-8,11-20,23-26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Rectangle 213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214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215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MEI, FÖ_DAF, E18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216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5.1, 5.2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217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26.9.-3.7.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218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8,11-20,23-35,38-48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219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220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EK,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221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22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23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HEZ,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224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225"/>
          <p:cNvSpPr>
            <a:spLocks noChangeArrowheads="1"/>
          </p:cNvSpPr>
          <p:nvPr/>
        </p:nvSpPr>
        <p:spPr bwMode="auto">
          <a:xfrm>
            <a:off x="2147483647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226"/>
          <p:cNvSpPr>
            <a:spLocks noChangeArrowheads="1"/>
          </p:cNvSpPr>
          <p:nvPr/>
        </p:nvSpPr>
        <p:spPr bwMode="auto">
          <a:xfrm>
            <a:off x="2147483647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227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MEI, FÖ_DAF, E18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228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5.1, 5.2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Rectangle 229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26.9.-3.7.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" name="Rectangle 230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8,11-20,23-35,38-48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231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232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PA, EN,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33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7" name="Rectangle 234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Rectangle 235"/>
          <p:cNvSpPr>
            <a:spLocks noChangeArrowheads="1"/>
          </p:cNvSpPr>
          <p:nvPr/>
        </p:nvSpPr>
        <p:spPr bwMode="auto">
          <a:xfrm>
            <a:off x="2147483647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GRÖ, EN,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Rectangle 236"/>
          <p:cNvSpPr>
            <a:spLocks noChangeArrowheads="1"/>
          </p:cNvSpPr>
          <p:nvPr/>
        </p:nvSpPr>
        <p:spPr bwMode="auto">
          <a:xfrm>
            <a:off x="2147483647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Rectangle 237"/>
          <p:cNvSpPr>
            <a:spLocks noChangeArrowheads="1"/>
          </p:cNvSpPr>
          <p:nvPr/>
        </p:nvSpPr>
        <p:spPr bwMode="auto">
          <a:xfrm>
            <a:off x="2147483647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ENFÖRDER,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Rectangle 238"/>
          <p:cNvSpPr>
            <a:spLocks noChangeArrowheads="1"/>
          </p:cNvSpPr>
          <p:nvPr/>
        </p:nvSpPr>
        <p:spPr bwMode="auto">
          <a:xfrm>
            <a:off x="2147483647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Rectangle 23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24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MA,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24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Rectangle 24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24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Rectangle 24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24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ALB, MA,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24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24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24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Rectangle 249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Rectangle 250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Le.,Fa.,Rm.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Rectangle 251"/>
          <p:cNvSpPr>
            <a:spLocks noChangeArrowheads="1"/>
          </p:cNvSpPr>
          <p:nvPr/>
        </p:nvSpPr>
        <p:spPr bwMode="auto">
          <a:xfrm>
            <a:off x="50464720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252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253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Rectangle 254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255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PA, EN,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Rectangle 256"/>
          <p:cNvSpPr>
            <a:spLocks noChangeArrowheads="1"/>
          </p:cNvSpPr>
          <p:nvPr/>
        </p:nvSpPr>
        <p:spPr bwMode="auto">
          <a:xfrm>
            <a:off x="50464720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257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258"/>
          <p:cNvSpPr>
            <a:spLocks noChangeArrowheads="1"/>
          </p:cNvSpPr>
          <p:nvPr/>
        </p:nvSpPr>
        <p:spPr bwMode="auto">
          <a:xfrm>
            <a:off x="2147483647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GRÖ, EN,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Rectangle 259"/>
          <p:cNvSpPr>
            <a:spLocks noChangeArrowheads="1"/>
          </p:cNvSpPr>
          <p:nvPr/>
        </p:nvSpPr>
        <p:spPr bwMode="auto">
          <a:xfrm>
            <a:off x="504647200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Rectangle 260"/>
          <p:cNvSpPr>
            <a:spLocks noChangeArrowheads="1"/>
          </p:cNvSpPr>
          <p:nvPr/>
        </p:nvSpPr>
        <p:spPr bwMode="auto">
          <a:xfrm>
            <a:off x="2147483647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ENFÖRDER,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Rectangle 261"/>
          <p:cNvSpPr>
            <a:spLocks noChangeArrowheads="1"/>
          </p:cNvSpPr>
          <p:nvPr/>
        </p:nvSpPr>
        <p:spPr bwMode="auto">
          <a:xfrm>
            <a:off x="504647200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Rectangle 262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6" name="Rectangle 263"/>
          <p:cNvSpPr>
            <a:spLocks noChangeArrowheads="1"/>
          </p:cNvSpPr>
          <p:nvPr/>
        </p:nvSpPr>
        <p:spPr bwMode="auto">
          <a:xfrm>
            <a:off x="504647200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Rectangle 264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265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TÖ, NW, 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Rectangle 266"/>
          <p:cNvSpPr>
            <a:spLocks noChangeArrowheads="1"/>
          </p:cNvSpPr>
          <p:nvPr/>
        </p:nvSpPr>
        <p:spPr bwMode="auto">
          <a:xfrm>
            <a:off x="50464720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0" name="Rectangle 267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Rectangle 268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2" name="Rectangle 269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TÖ, NW, 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Rectangle 270"/>
          <p:cNvSpPr>
            <a:spLocks noChangeArrowheads="1"/>
          </p:cNvSpPr>
          <p:nvPr/>
        </p:nvSpPr>
        <p:spPr bwMode="auto">
          <a:xfrm>
            <a:off x="50464720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Rectangle 271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Rectangle 272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Rectangle 273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RE,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274"/>
          <p:cNvSpPr>
            <a:spLocks noChangeArrowheads="1"/>
          </p:cNvSpPr>
          <p:nvPr/>
        </p:nvSpPr>
        <p:spPr bwMode="auto">
          <a:xfrm>
            <a:off x="504647200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275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Rectangle 276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Rectangle 277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RE,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Rectangle 278"/>
          <p:cNvSpPr>
            <a:spLocks noChangeArrowheads="1"/>
          </p:cNvSpPr>
          <p:nvPr/>
        </p:nvSpPr>
        <p:spPr bwMode="auto">
          <a:xfrm>
            <a:off x="504647200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Rectangle 279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280"/>
          <p:cNvSpPr>
            <a:spLocks noChangeArrowheads="1"/>
          </p:cNvSpPr>
          <p:nvPr/>
        </p:nvSpPr>
        <p:spPr bwMode="auto">
          <a:xfrm>
            <a:off x="2147483647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Rectangle 281"/>
          <p:cNvSpPr>
            <a:spLocks noChangeArrowheads="1"/>
          </p:cNvSpPr>
          <p:nvPr/>
        </p:nvSpPr>
        <p:spPr bwMode="auto">
          <a:xfrm>
            <a:off x="50464720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Rectangle 282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Rectangle 283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FRÄ, SP, SpH1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Rectangle 284"/>
          <p:cNvSpPr>
            <a:spLocks noChangeArrowheads="1"/>
          </p:cNvSpPr>
          <p:nvPr/>
        </p:nvSpPr>
        <p:spPr bwMode="auto">
          <a:xfrm>
            <a:off x="504647200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285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286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BEC, SP, SpH1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Rectangle 287"/>
          <p:cNvSpPr>
            <a:spLocks noChangeArrowheads="1"/>
          </p:cNvSpPr>
          <p:nvPr/>
        </p:nvSpPr>
        <p:spPr bwMode="auto">
          <a:xfrm>
            <a:off x="50464720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Rectangle 288"/>
          <p:cNvSpPr>
            <a:spLocks noChangeArrowheads="1"/>
          </p:cNvSpPr>
          <p:nvPr/>
        </p:nvSpPr>
        <p:spPr bwMode="auto">
          <a:xfrm>
            <a:off x="2147483647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PUN, SP, TH1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Rectangle 289"/>
          <p:cNvSpPr>
            <a:spLocks noChangeArrowheads="1"/>
          </p:cNvSpPr>
          <p:nvPr/>
        </p:nvSpPr>
        <p:spPr bwMode="auto">
          <a:xfrm>
            <a:off x="504647200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Rectangle 290"/>
          <p:cNvSpPr>
            <a:spLocks noChangeArrowheads="1"/>
          </p:cNvSpPr>
          <p:nvPr/>
        </p:nvSpPr>
        <p:spPr bwMode="auto">
          <a:xfrm>
            <a:off x="2147483647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SAB, SP,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Rectangle 291"/>
          <p:cNvSpPr>
            <a:spLocks noChangeArrowheads="1"/>
          </p:cNvSpPr>
          <p:nvPr/>
        </p:nvSpPr>
        <p:spPr bwMode="auto">
          <a:xfrm>
            <a:off x="50464720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5.4, 5.2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Rectangle 29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6" name="Rectangle 29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FÖ_DE,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Rectangle 294"/>
          <p:cNvSpPr>
            <a:spLocks noChangeArrowheads="1"/>
          </p:cNvSpPr>
          <p:nvPr/>
        </p:nvSpPr>
        <p:spPr bwMode="auto">
          <a:xfrm>
            <a:off x="504647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Rectangle 29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Rectangle 29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Periode2 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Rectangle 297">
            <a:hlinkClick r:id="rId2" tooltip="Seite 2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144837150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KGS am Wallenberg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2" name="Rectangle 299"/>
          <p:cNvSpPr>
            <a:spLocks noChangeArrowheads="1"/>
          </p:cNvSpPr>
          <p:nvPr/>
        </p:nvSpPr>
        <p:spPr bwMode="auto">
          <a:xfrm>
            <a:off x="1448371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D-27729 Hambergen, Schulstr. 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Rectangle 300"/>
          <p:cNvSpPr>
            <a:spLocks noChangeArrowheads="1"/>
          </p:cNvSpPr>
          <p:nvPr/>
        </p:nvSpPr>
        <p:spPr bwMode="auto">
          <a:xfrm>
            <a:off x="1562728650" y="18329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Stundenplan 2018/2019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4" name="Rectangle 301"/>
          <p:cNvSpPr>
            <a:spLocks noChangeArrowheads="1"/>
          </p:cNvSpPr>
          <p:nvPr/>
        </p:nvSpPr>
        <p:spPr bwMode="auto">
          <a:xfrm>
            <a:off x="15627286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Halbjahr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Rectangle 302"/>
          <p:cNvSpPr>
            <a:spLocks noChangeArrowheads="1"/>
          </p:cNvSpPr>
          <p:nvPr/>
        </p:nvSpPr>
        <p:spPr bwMode="auto">
          <a:xfrm>
            <a:off x="2147483647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Untis 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303"/>
          <p:cNvSpPr>
            <a:spLocks noChangeArrowheads="1"/>
          </p:cNvSpPr>
          <p:nvPr/>
        </p:nvSpPr>
        <p:spPr bwMode="auto">
          <a:xfrm>
            <a:off x="2147483647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7.1.2019 14:53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Rectangle 304"/>
          <p:cNvSpPr>
            <a:spLocks noChangeArrowheads="1"/>
          </p:cNvSpPr>
          <p:nvPr/>
        </p:nvSpPr>
        <p:spPr bwMode="auto">
          <a:xfrm>
            <a:off x="144837150" y="52413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305"/>
          <p:cNvSpPr>
            <a:spLocks noChangeArrowheads="1"/>
          </p:cNvSpPr>
          <p:nvPr/>
        </p:nvSpPr>
        <p:spPr bwMode="auto">
          <a:xfrm>
            <a:off x="701325750" y="57148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 / 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" name="Rectangle 306"/>
          <p:cNvSpPr>
            <a:spLocks noChangeArrowheads="1"/>
          </p:cNvSpPr>
          <p:nvPr/>
        </p:nvSpPr>
        <p:spPr bwMode="auto">
          <a:xfrm>
            <a:off x="952887350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307"/>
          <p:cNvSpPr>
            <a:spLocks noChangeArrowheads="1"/>
          </p:cNvSpPr>
          <p:nvPr/>
        </p:nvSpPr>
        <p:spPr bwMode="auto">
          <a:xfrm>
            <a:off x="1959127400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Dienstag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308"/>
          <p:cNvSpPr>
            <a:spLocks noChangeArrowheads="1"/>
          </p:cNvSpPr>
          <p:nvPr/>
        </p:nvSpPr>
        <p:spPr bwMode="auto">
          <a:xfrm>
            <a:off x="2147483647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Mittwoch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309"/>
          <p:cNvSpPr>
            <a:spLocks noChangeArrowheads="1"/>
          </p:cNvSpPr>
          <p:nvPr/>
        </p:nvSpPr>
        <p:spPr bwMode="auto">
          <a:xfrm>
            <a:off x="2147483647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Donnerstag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310"/>
          <p:cNvSpPr>
            <a:spLocks noChangeArrowheads="1"/>
          </p:cNvSpPr>
          <p:nvPr/>
        </p:nvSpPr>
        <p:spPr bwMode="auto">
          <a:xfrm>
            <a:off x="2147483647" y="88337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Freitag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311"/>
          <p:cNvSpPr>
            <a:spLocks noChangeArrowheads="1"/>
          </p:cNvSpPr>
          <p:nvPr/>
        </p:nvSpPr>
        <p:spPr bwMode="auto">
          <a:xfrm>
            <a:off x="259181600" y="1447666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312"/>
          <p:cNvSpPr>
            <a:spLocks noChangeArrowheads="1"/>
          </p:cNvSpPr>
          <p:nvPr/>
        </p:nvSpPr>
        <p:spPr bwMode="auto">
          <a:xfrm>
            <a:off x="404018750" y="120423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7:30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Rectangle 313"/>
          <p:cNvSpPr>
            <a:spLocks noChangeArrowheads="1"/>
          </p:cNvSpPr>
          <p:nvPr/>
        </p:nvSpPr>
        <p:spPr bwMode="auto">
          <a:xfrm>
            <a:off x="404018750" y="13261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Rectangle 314"/>
          <p:cNvSpPr>
            <a:spLocks noChangeArrowheads="1"/>
          </p:cNvSpPr>
          <p:nvPr/>
        </p:nvSpPr>
        <p:spPr bwMode="auto">
          <a:xfrm>
            <a:off x="259181600" y="20114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" name="Rectangle 315"/>
          <p:cNvSpPr>
            <a:spLocks noChangeArrowheads="1"/>
          </p:cNvSpPr>
          <p:nvPr/>
        </p:nvSpPr>
        <p:spPr bwMode="auto">
          <a:xfrm>
            <a:off x="404018750" y="17680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Rectangle 316"/>
          <p:cNvSpPr>
            <a:spLocks noChangeArrowheads="1"/>
          </p:cNvSpPr>
          <p:nvPr/>
        </p:nvSpPr>
        <p:spPr bwMode="auto">
          <a:xfrm>
            <a:off x="404018750" y="188993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8:55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Rectangle 317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Rectangle 318"/>
          <p:cNvSpPr>
            <a:spLocks noChangeArrowheads="1"/>
          </p:cNvSpPr>
          <p:nvPr/>
        </p:nvSpPr>
        <p:spPr bwMode="auto">
          <a:xfrm>
            <a:off x="4040187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9:15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2" name="Rectangle 319"/>
          <p:cNvSpPr>
            <a:spLocks noChangeArrowheads="1"/>
          </p:cNvSpPr>
          <p:nvPr/>
        </p:nvSpPr>
        <p:spPr bwMode="auto">
          <a:xfrm>
            <a:off x="4040187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9:35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3" name="Rectangle 320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Rectangle 321"/>
          <p:cNvSpPr>
            <a:spLocks noChangeArrowheads="1"/>
          </p:cNvSpPr>
          <p:nvPr/>
        </p:nvSpPr>
        <p:spPr bwMode="auto">
          <a:xfrm>
            <a:off x="4040187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9:40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Rectangle 322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Rectangle 323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" name="Rectangle 324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Rectangle 325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11:05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9" name="Rectangle 326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Rectangle 327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11:30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1" name="Rectangle 328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Rectangle 329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Rectangle 330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Rectangle 331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12:55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5" name="Rectangle 332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6" name="Rectangle 333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13:40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7" name="Rectangle 334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" name="Rectangle 335"/>
          <p:cNvSpPr>
            <a:spLocks noChangeArrowheads="1"/>
          </p:cNvSpPr>
          <p:nvPr/>
        </p:nvSpPr>
        <p:spPr bwMode="auto">
          <a:xfrm>
            <a:off x="259181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9" name="Rectangle 336"/>
          <p:cNvSpPr>
            <a:spLocks noChangeArrowheads="1"/>
          </p:cNvSpPr>
          <p:nvPr/>
        </p:nvSpPr>
        <p:spPr bwMode="auto">
          <a:xfrm>
            <a:off x="381152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14:22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Rectangle 337"/>
          <p:cNvSpPr>
            <a:spLocks noChangeArrowheads="1"/>
          </p:cNvSpPr>
          <p:nvPr/>
        </p:nvSpPr>
        <p:spPr bwMode="auto">
          <a:xfrm>
            <a:off x="381152400" y="62250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15:05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Rectangle 33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Große Pause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2" name="Rectangle 33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Große Pause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3" name="Rectangle 34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Mittagspause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4" name="Rectangle 341"/>
          <p:cNvSpPr>
            <a:spLocks noChangeArrowheads="1"/>
          </p:cNvSpPr>
          <p:nvPr/>
        </p:nvSpPr>
        <p:spPr bwMode="auto">
          <a:xfrm>
            <a:off x="1021492750" y="185765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O10.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5" name="Rectangle 342"/>
          <p:cNvSpPr>
            <a:spLocks noChangeArrowheads="1"/>
          </p:cNvSpPr>
          <p:nvPr/>
        </p:nvSpPr>
        <p:spPr bwMode="auto">
          <a:xfrm>
            <a:off x="1059605450" y="163802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6" name="Rectangle 343"/>
          <p:cNvSpPr>
            <a:spLocks noChangeArrowheads="1"/>
          </p:cNvSpPr>
          <p:nvPr/>
        </p:nvSpPr>
        <p:spPr bwMode="auto">
          <a:xfrm>
            <a:off x="1562728650" y="1806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Rectangle 344"/>
          <p:cNvSpPr>
            <a:spLocks noChangeArrowheads="1"/>
          </p:cNvSpPr>
          <p:nvPr/>
        </p:nvSpPr>
        <p:spPr bwMode="auto">
          <a:xfrm>
            <a:off x="815670200" y="150898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8" name="Rectangle 345"/>
          <p:cNvSpPr>
            <a:spLocks noChangeArrowheads="1"/>
          </p:cNvSpPr>
          <p:nvPr/>
        </p:nvSpPr>
        <p:spPr bwMode="auto">
          <a:xfrm>
            <a:off x="110534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9" name="Rectangle 346"/>
          <p:cNvSpPr>
            <a:spLocks noChangeArrowheads="1"/>
          </p:cNvSpPr>
          <p:nvPr/>
        </p:nvSpPr>
        <p:spPr bwMode="auto">
          <a:xfrm>
            <a:off x="1059605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Rectangle 347"/>
          <p:cNvSpPr>
            <a:spLocks noChangeArrowheads="1"/>
          </p:cNvSpPr>
          <p:nvPr/>
        </p:nvSpPr>
        <p:spPr bwMode="auto">
          <a:xfrm>
            <a:off x="1562728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" name="Rectangle 348"/>
          <p:cNvSpPr>
            <a:spLocks noChangeArrowheads="1"/>
          </p:cNvSpPr>
          <p:nvPr/>
        </p:nvSpPr>
        <p:spPr bwMode="auto">
          <a:xfrm>
            <a:off x="815670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Rectangle 349"/>
          <p:cNvSpPr>
            <a:spLocks noChangeArrowheads="1"/>
          </p:cNvSpPr>
          <p:nvPr/>
        </p:nvSpPr>
        <p:spPr bwMode="auto">
          <a:xfrm>
            <a:off x="10062464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MU2.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Rectangle 350"/>
          <p:cNvSpPr>
            <a:spLocks noChangeArrowheads="1"/>
          </p:cNvSpPr>
          <p:nvPr/>
        </p:nvSpPr>
        <p:spPr bwMode="auto">
          <a:xfrm>
            <a:off x="1059605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Rectangle 351"/>
          <p:cNvSpPr>
            <a:spLocks noChangeArrowheads="1"/>
          </p:cNvSpPr>
          <p:nvPr/>
        </p:nvSpPr>
        <p:spPr bwMode="auto">
          <a:xfrm>
            <a:off x="1562728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" name="Rectangle 352"/>
          <p:cNvSpPr>
            <a:spLocks noChangeArrowheads="1"/>
          </p:cNvSpPr>
          <p:nvPr/>
        </p:nvSpPr>
        <p:spPr bwMode="auto">
          <a:xfrm>
            <a:off x="815670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Rectangle 353"/>
          <p:cNvSpPr>
            <a:spLocks noChangeArrowheads="1"/>
          </p:cNvSpPr>
          <p:nvPr/>
        </p:nvSpPr>
        <p:spPr bwMode="auto">
          <a:xfrm>
            <a:off x="10367391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E24.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7" name="Rectangle 354"/>
          <p:cNvSpPr>
            <a:spLocks noChangeArrowheads="1"/>
          </p:cNvSpPr>
          <p:nvPr/>
        </p:nvSpPr>
        <p:spPr bwMode="auto">
          <a:xfrm>
            <a:off x="1059605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8" name="Rectangle 355"/>
          <p:cNvSpPr>
            <a:spLocks noChangeArrowheads="1"/>
          </p:cNvSpPr>
          <p:nvPr/>
        </p:nvSpPr>
        <p:spPr bwMode="auto">
          <a:xfrm>
            <a:off x="1562728650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Rectangle 356"/>
          <p:cNvSpPr>
            <a:spLocks noChangeArrowheads="1"/>
          </p:cNvSpPr>
          <p:nvPr/>
        </p:nvSpPr>
        <p:spPr bwMode="auto">
          <a:xfrm>
            <a:off x="815670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Rectangle 357"/>
          <p:cNvSpPr>
            <a:spLocks noChangeArrowheads="1"/>
          </p:cNvSpPr>
          <p:nvPr/>
        </p:nvSpPr>
        <p:spPr bwMode="auto">
          <a:xfrm>
            <a:off x="2134463600" y="185765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Rectangle 358"/>
          <p:cNvSpPr>
            <a:spLocks noChangeArrowheads="1"/>
          </p:cNvSpPr>
          <p:nvPr/>
        </p:nvSpPr>
        <p:spPr bwMode="auto">
          <a:xfrm>
            <a:off x="2119217250" y="163802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Rectangle 359"/>
          <p:cNvSpPr>
            <a:spLocks noChangeArrowheads="1"/>
          </p:cNvSpPr>
          <p:nvPr/>
        </p:nvSpPr>
        <p:spPr bwMode="auto">
          <a:xfrm>
            <a:off x="2147483647" y="1806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3" name="Rectangle 360"/>
          <p:cNvSpPr>
            <a:spLocks noChangeArrowheads="1"/>
          </p:cNvSpPr>
          <p:nvPr/>
        </p:nvSpPr>
        <p:spPr bwMode="auto">
          <a:xfrm>
            <a:off x="1875275650" y="150898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Rectangle 36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5" name="Rectangle 362"/>
          <p:cNvSpPr>
            <a:spLocks noChangeArrowheads="1"/>
          </p:cNvSpPr>
          <p:nvPr/>
        </p:nvSpPr>
        <p:spPr bwMode="auto">
          <a:xfrm>
            <a:off x="21192172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Rectangle 36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Rectangle 364"/>
          <p:cNvSpPr>
            <a:spLocks noChangeArrowheads="1"/>
          </p:cNvSpPr>
          <p:nvPr/>
        </p:nvSpPr>
        <p:spPr bwMode="auto">
          <a:xfrm>
            <a:off x="1875275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Rectangle 365"/>
          <p:cNvSpPr>
            <a:spLocks noChangeArrowheads="1"/>
          </p:cNvSpPr>
          <p:nvPr/>
        </p:nvSpPr>
        <p:spPr bwMode="auto">
          <a:xfrm>
            <a:off x="2134463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Rectangle 366"/>
          <p:cNvSpPr>
            <a:spLocks noChangeArrowheads="1"/>
          </p:cNvSpPr>
          <p:nvPr/>
        </p:nvSpPr>
        <p:spPr bwMode="auto">
          <a:xfrm>
            <a:off x="21192172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Rectangle 36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Rectangle 368"/>
          <p:cNvSpPr>
            <a:spLocks noChangeArrowheads="1"/>
          </p:cNvSpPr>
          <p:nvPr/>
        </p:nvSpPr>
        <p:spPr bwMode="auto">
          <a:xfrm>
            <a:off x="1875275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Rectangle 369"/>
          <p:cNvSpPr>
            <a:spLocks noChangeArrowheads="1"/>
          </p:cNvSpPr>
          <p:nvPr/>
        </p:nvSpPr>
        <p:spPr bwMode="auto">
          <a:xfrm>
            <a:off x="21344636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Rectangle 370"/>
          <p:cNvSpPr>
            <a:spLocks noChangeArrowheads="1"/>
          </p:cNvSpPr>
          <p:nvPr/>
        </p:nvSpPr>
        <p:spPr bwMode="auto">
          <a:xfrm>
            <a:off x="21192172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4" name="Rectangle 371"/>
          <p:cNvSpPr>
            <a:spLocks noChangeArrowheads="1"/>
          </p:cNvSpPr>
          <p:nvPr/>
        </p:nvSpPr>
        <p:spPr bwMode="auto">
          <a:xfrm>
            <a:off x="2147483647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Rectangle 372"/>
          <p:cNvSpPr>
            <a:spLocks noChangeArrowheads="1"/>
          </p:cNvSpPr>
          <p:nvPr/>
        </p:nvSpPr>
        <p:spPr bwMode="auto">
          <a:xfrm>
            <a:off x="18752756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Rectangle 373"/>
          <p:cNvSpPr>
            <a:spLocks noChangeArrowheads="1"/>
          </p:cNvSpPr>
          <p:nvPr/>
        </p:nvSpPr>
        <p:spPr bwMode="auto">
          <a:xfrm>
            <a:off x="2147483647" y="157575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Rectangle 374"/>
          <p:cNvSpPr>
            <a:spLocks noChangeArrowheads="1"/>
          </p:cNvSpPr>
          <p:nvPr/>
        </p:nvSpPr>
        <p:spPr bwMode="auto">
          <a:xfrm>
            <a:off x="2147483647" y="135611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" name="Rectangle 375"/>
          <p:cNvSpPr>
            <a:spLocks noChangeArrowheads="1"/>
          </p:cNvSpPr>
          <p:nvPr/>
        </p:nvSpPr>
        <p:spPr bwMode="auto">
          <a:xfrm>
            <a:off x="2147483647" y="152422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Rectangle 376"/>
          <p:cNvSpPr>
            <a:spLocks noChangeArrowheads="1"/>
          </p:cNvSpPr>
          <p:nvPr/>
        </p:nvSpPr>
        <p:spPr bwMode="auto">
          <a:xfrm>
            <a:off x="2147483647" y="122709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Rectangle 377"/>
          <p:cNvSpPr>
            <a:spLocks noChangeArrowheads="1"/>
          </p:cNvSpPr>
          <p:nvPr/>
        </p:nvSpPr>
        <p:spPr bwMode="auto">
          <a:xfrm>
            <a:off x="2147483647" y="213955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Rectangle 378"/>
          <p:cNvSpPr>
            <a:spLocks noChangeArrowheads="1"/>
          </p:cNvSpPr>
          <p:nvPr/>
        </p:nvSpPr>
        <p:spPr bwMode="auto">
          <a:xfrm>
            <a:off x="2147483647" y="1919916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Rectangle 379"/>
          <p:cNvSpPr>
            <a:spLocks noChangeArrowheads="1"/>
          </p:cNvSpPr>
          <p:nvPr/>
        </p:nvSpPr>
        <p:spPr bwMode="auto">
          <a:xfrm>
            <a:off x="2147483647" y="208802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Rectangle 380"/>
          <p:cNvSpPr>
            <a:spLocks noChangeArrowheads="1"/>
          </p:cNvSpPr>
          <p:nvPr/>
        </p:nvSpPr>
        <p:spPr bwMode="auto">
          <a:xfrm>
            <a:off x="2147483647" y="179089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Rectangle 38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5" name="Rectangle 38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6" name="Rectangle 38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Rectangle 38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8" name="Rectangle 38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9" name="Rectangle 38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Rectangle 38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Rectangle 38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38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Rectangle 39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Rectangle 391"/>
          <p:cNvSpPr>
            <a:spLocks noChangeArrowheads="1"/>
          </p:cNvSpPr>
          <p:nvPr/>
        </p:nvSpPr>
        <p:spPr bwMode="auto">
          <a:xfrm>
            <a:off x="2147483647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5" name="Rectangle 39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6" name="Rectangle 393"/>
          <p:cNvSpPr>
            <a:spLocks noChangeArrowheads="1"/>
          </p:cNvSpPr>
          <p:nvPr/>
        </p:nvSpPr>
        <p:spPr bwMode="auto">
          <a:xfrm>
            <a:off x="425367450" y="185765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Rectangle 394"/>
          <p:cNvSpPr>
            <a:spLocks noChangeArrowheads="1"/>
          </p:cNvSpPr>
          <p:nvPr/>
        </p:nvSpPr>
        <p:spPr bwMode="auto">
          <a:xfrm>
            <a:off x="2147483647" y="163802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8" name="Rectangle 395"/>
          <p:cNvSpPr>
            <a:spLocks noChangeArrowheads="1"/>
          </p:cNvSpPr>
          <p:nvPr/>
        </p:nvSpPr>
        <p:spPr bwMode="auto">
          <a:xfrm>
            <a:off x="2147483647" y="1806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Rectangle 396"/>
          <p:cNvSpPr>
            <a:spLocks noChangeArrowheads="1"/>
          </p:cNvSpPr>
          <p:nvPr/>
        </p:nvSpPr>
        <p:spPr bwMode="auto">
          <a:xfrm>
            <a:off x="2147483647" y="150898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Rectangle 39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Rectangle 39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2" name="Rectangle 39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3" name="Rectangle 40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4" name="Rectangle 401"/>
          <p:cNvSpPr>
            <a:spLocks noChangeArrowheads="1"/>
          </p:cNvSpPr>
          <p:nvPr/>
        </p:nvSpPr>
        <p:spPr bwMode="auto">
          <a:xfrm>
            <a:off x="4253674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Rectangle 40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6" name="Rectangle 40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7" name="Rectangle 40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Rectangle 40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" name="Rectangle 40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" name="Rectangle 40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" name="Rectangle 40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Rectangle 40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3" name="Rectangle 410"/>
          <p:cNvSpPr>
            <a:spLocks noChangeArrowheads="1"/>
          </p:cNvSpPr>
          <p:nvPr/>
        </p:nvSpPr>
        <p:spPr bwMode="auto">
          <a:xfrm>
            <a:off x="2147483647" y="4997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" name="Rectangle 41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Rectangle 41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6" name="Rectangle 413"/>
          <p:cNvSpPr>
            <a:spLocks noChangeArrowheads="1"/>
          </p:cNvSpPr>
          <p:nvPr/>
        </p:nvSpPr>
        <p:spPr bwMode="auto">
          <a:xfrm>
            <a:off x="2147483647" y="157575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7" name="Rectangle 414"/>
          <p:cNvSpPr>
            <a:spLocks noChangeArrowheads="1"/>
          </p:cNvSpPr>
          <p:nvPr/>
        </p:nvSpPr>
        <p:spPr bwMode="auto">
          <a:xfrm>
            <a:off x="2147483647" y="135611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8" name="Rectangle 415"/>
          <p:cNvSpPr>
            <a:spLocks noChangeArrowheads="1"/>
          </p:cNvSpPr>
          <p:nvPr/>
        </p:nvSpPr>
        <p:spPr bwMode="auto">
          <a:xfrm>
            <a:off x="2147483647" y="152422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9" name="Rectangle 416"/>
          <p:cNvSpPr>
            <a:spLocks noChangeArrowheads="1"/>
          </p:cNvSpPr>
          <p:nvPr/>
        </p:nvSpPr>
        <p:spPr bwMode="auto">
          <a:xfrm>
            <a:off x="2147483647" y="122709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0" name="Rectangle 417"/>
          <p:cNvSpPr>
            <a:spLocks noChangeArrowheads="1"/>
          </p:cNvSpPr>
          <p:nvPr/>
        </p:nvSpPr>
        <p:spPr bwMode="auto">
          <a:xfrm>
            <a:off x="2147483647" y="213955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1" name="Rectangle 418"/>
          <p:cNvSpPr>
            <a:spLocks noChangeArrowheads="1"/>
          </p:cNvSpPr>
          <p:nvPr/>
        </p:nvSpPr>
        <p:spPr bwMode="auto">
          <a:xfrm>
            <a:off x="2147483647" y="1919916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2" name="Rectangle 419"/>
          <p:cNvSpPr>
            <a:spLocks noChangeArrowheads="1"/>
          </p:cNvSpPr>
          <p:nvPr/>
        </p:nvSpPr>
        <p:spPr bwMode="auto">
          <a:xfrm>
            <a:off x="2147483647" y="208802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3" name="Rectangle 420"/>
          <p:cNvSpPr>
            <a:spLocks noChangeArrowheads="1"/>
          </p:cNvSpPr>
          <p:nvPr/>
        </p:nvSpPr>
        <p:spPr bwMode="auto">
          <a:xfrm>
            <a:off x="2147483647" y="179089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4" name="Rectangle 42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5" name="Rectangle 42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6" name="Rectangle 42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7" name="Rectangle 42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8" name="Rectangle 42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TH1.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9" name="Rectangle 42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0" name="Rectangle 42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1" name="Rectangle 42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2" name="Rectangle 42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3" name="Rectangle 43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FÖ_DE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4" name="Rectangle 431"/>
          <p:cNvSpPr>
            <a:spLocks noChangeArrowheads="1"/>
          </p:cNvSpPr>
          <p:nvPr/>
        </p:nvSpPr>
        <p:spPr bwMode="auto">
          <a:xfrm>
            <a:off x="2147483647" y="4884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" name="Rectangle 43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6" name="Rectangle 433"/>
          <p:cNvSpPr>
            <a:spLocks noChangeArrowheads="1"/>
          </p:cNvSpPr>
          <p:nvPr/>
        </p:nvSpPr>
        <p:spPr bwMode="auto">
          <a:xfrm>
            <a:off x="2147483647" y="67203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Periode2 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7" name="Rectangle 434"/>
          <p:cNvSpPr>
            <a:spLocks noChangeArrowheads="1"/>
          </p:cNvSpPr>
          <p:nvPr/>
        </p:nvSpPr>
        <p:spPr bwMode="auto">
          <a:xfrm>
            <a:off x="144837150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KGS am Wallenberg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8" name="Rectangle 435"/>
          <p:cNvSpPr>
            <a:spLocks noChangeArrowheads="1"/>
          </p:cNvSpPr>
          <p:nvPr/>
        </p:nvSpPr>
        <p:spPr bwMode="auto">
          <a:xfrm>
            <a:off x="1448371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D-27729 Hambergen, Schulstr. 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9" name="Rectangle 436"/>
          <p:cNvSpPr>
            <a:spLocks noChangeArrowheads="1"/>
          </p:cNvSpPr>
          <p:nvPr/>
        </p:nvSpPr>
        <p:spPr bwMode="auto">
          <a:xfrm>
            <a:off x="1562728650" y="18329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Stundenplan 2018/2019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0" name="Rectangle 437"/>
          <p:cNvSpPr>
            <a:spLocks noChangeArrowheads="1"/>
          </p:cNvSpPr>
          <p:nvPr/>
        </p:nvSpPr>
        <p:spPr bwMode="auto">
          <a:xfrm>
            <a:off x="1562728650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Halbjahr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1" name="Rectangle 438"/>
          <p:cNvSpPr>
            <a:spLocks noChangeArrowheads="1"/>
          </p:cNvSpPr>
          <p:nvPr/>
        </p:nvSpPr>
        <p:spPr bwMode="auto">
          <a:xfrm>
            <a:off x="2147483647" y="17387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Untis 2019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2" name="Rectangle 439"/>
          <p:cNvSpPr>
            <a:spLocks noChangeArrowheads="1"/>
          </p:cNvSpPr>
          <p:nvPr/>
        </p:nvSpPr>
        <p:spPr bwMode="auto">
          <a:xfrm>
            <a:off x="2147483647" y="32044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7.1.2019 14:53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3" name="Rectangle 440"/>
          <p:cNvSpPr>
            <a:spLocks noChangeArrowheads="1"/>
          </p:cNvSpPr>
          <p:nvPr/>
        </p:nvSpPr>
        <p:spPr bwMode="auto">
          <a:xfrm>
            <a:off x="144837150" y="52413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4" name="Rectangle 441"/>
          <p:cNvSpPr>
            <a:spLocks noChangeArrowheads="1"/>
          </p:cNvSpPr>
          <p:nvPr/>
        </p:nvSpPr>
        <p:spPr bwMode="auto">
          <a:xfrm>
            <a:off x="701325750" y="57148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 / KOR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5" name="Rectangle 442"/>
          <p:cNvSpPr>
            <a:spLocks noChangeArrowheads="1"/>
          </p:cNvSpPr>
          <p:nvPr/>
        </p:nvSpPr>
        <p:spPr bwMode="auto">
          <a:xfrm>
            <a:off x="1448371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6" name="Rectangle 443"/>
          <p:cNvSpPr>
            <a:spLocks noChangeArrowheads="1"/>
          </p:cNvSpPr>
          <p:nvPr/>
        </p:nvSpPr>
        <p:spPr bwMode="auto">
          <a:xfrm>
            <a:off x="2744279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Le.,Fa.,Rm.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7" name="Rectangle 444"/>
          <p:cNvSpPr>
            <a:spLocks noChangeArrowheads="1"/>
          </p:cNvSpPr>
          <p:nvPr/>
        </p:nvSpPr>
        <p:spPr bwMode="auto">
          <a:xfrm>
            <a:off x="9910000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8" name="Rectangle 445"/>
          <p:cNvSpPr>
            <a:spLocks noChangeArrowheads="1"/>
          </p:cNvSpPr>
          <p:nvPr/>
        </p:nvSpPr>
        <p:spPr bwMode="auto">
          <a:xfrm>
            <a:off x="123493530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Rectangle 446"/>
          <p:cNvSpPr>
            <a:spLocks noChangeArrowheads="1"/>
          </p:cNvSpPr>
          <p:nvPr/>
        </p:nvSpPr>
        <p:spPr bwMode="auto">
          <a:xfrm>
            <a:off x="153223595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0" name="Rectangle 447"/>
          <p:cNvSpPr>
            <a:spLocks noChangeArrowheads="1"/>
          </p:cNvSpPr>
          <p:nvPr/>
        </p:nvSpPr>
        <p:spPr bwMode="auto">
          <a:xfrm>
            <a:off x="1448371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1" name="Rectangle 448"/>
          <p:cNvSpPr>
            <a:spLocks noChangeArrowheads="1"/>
          </p:cNvSpPr>
          <p:nvPr/>
        </p:nvSpPr>
        <p:spPr bwMode="auto">
          <a:xfrm>
            <a:off x="2744279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MA, O10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Rectangle 449"/>
          <p:cNvSpPr>
            <a:spLocks noChangeArrowheads="1"/>
          </p:cNvSpPr>
          <p:nvPr/>
        </p:nvSpPr>
        <p:spPr bwMode="auto">
          <a:xfrm>
            <a:off x="9910000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3" name="Rectangle 450"/>
          <p:cNvSpPr>
            <a:spLocks noChangeArrowheads="1"/>
          </p:cNvSpPr>
          <p:nvPr/>
        </p:nvSpPr>
        <p:spPr bwMode="auto">
          <a:xfrm>
            <a:off x="153223595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4" name="Rectangle 451"/>
          <p:cNvSpPr>
            <a:spLocks noChangeArrowheads="1"/>
          </p:cNvSpPr>
          <p:nvPr/>
        </p:nvSpPr>
        <p:spPr bwMode="auto">
          <a:xfrm>
            <a:off x="274427950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Rectangle 452"/>
          <p:cNvSpPr>
            <a:spLocks noChangeArrowheads="1"/>
          </p:cNvSpPr>
          <p:nvPr/>
        </p:nvSpPr>
        <p:spPr bwMode="auto">
          <a:xfrm>
            <a:off x="991000050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6" name="Rectangle 453"/>
          <p:cNvSpPr>
            <a:spLocks noChangeArrowheads="1"/>
          </p:cNvSpPr>
          <p:nvPr/>
        </p:nvSpPr>
        <p:spPr bwMode="auto">
          <a:xfrm>
            <a:off x="274427950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ALB, MA,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Rectangle 454"/>
          <p:cNvSpPr>
            <a:spLocks noChangeArrowheads="1"/>
          </p:cNvSpPr>
          <p:nvPr/>
        </p:nvSpPr>
        <p:spPr bwMode="auto">
          <a:xfrm>
            <a:off x="991000050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8" name="Rectangle 455"/>
          <p:cNvSpPr>
            <a:spLocks noChangeArrowheads="1"/>
          </p:cNvSpPr>
          <p:nvPr/>
        </p:nvSpPr>
        <p:spPr bwMode="auto">
          <a:xfrm>
            <a:off x="274427950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SACH, FÖ_LE, O9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Rectangle 456"/>
          <p:cNvSpPr>
            <a:spLocks noChangeArrowheads="1"/>
          </p:cNvSpPr>
          <p:nvPr/>
        </p:nvSpPr>
        <p:spPr bwMode="auto">
          <a:xfrm>
            <a:off x="991000050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0" name="Rectangle 457"/>
          <p:cNvSpPr>
            <a:spLocks noChangeArrowheads="1"/>
          </p:cNvSpPr>
          <p:nvPr/>
        </p:nvSpPr>
        <p:spPr bwMode="auto">
          <a:xfrm>
            <a:off x="1448371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Rectangle 458"/>
          <p:cNvSpPr>
            <a:spLocks noChangeArrowheads="1"/>
          </p:cNvSpPr>
          <p:nvPr/>
        </p:nvSpPr>
        <p:spPr bwMode="auto">
          <a:xfrm>
            <a:off x="2744279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KOR, KLT,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2" name="Rectangle 459"/>
          <p:cNvSpPr>
            <a:spLocks noChangeArrowheads="1"/>
          </p:cNvSpPr>
          <p:nvPr/>
        </p:nvSpPr>
        <p:spPr bwMode="auto">
          <a:xfrm>
            <a:off x="9910000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3" name="Rectangle 460"/>
          <p:cNvSpPr>
            <a:spLocks noChangeArrowheads="1"/>
          </p:cNvSpPr>
          <p:nvPr/>
        </p:nvSpPr>
        <p:spPr bwMode="auto">
          <a:xfrm>
            <a:off x="153223595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Rectangle 461"/>
          <p:cNvSpPr>
            <a:spLocks noChangeArrowheads="1"/>
          </p:cNvSpPr>
          <p:nvPr/>
        </p:nvSpPr>
        <p:spPr bwMode="auto">
          <a:xfrm>
            <a:off x="1448371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5" name="Rectangle 462"/>
          <p:cNvSpPr>
            <a:spLocks noChangeArrowheads="1"/>
          </p:cNvSpPr>
          <p:nvPr/>
        </p:nvSpPr>
        <p:spPr bwMode="auto">
          <a:xfrm>
            <a:off x="2744279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ENG, MU, MU2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6" name="Rectangle 463"/>
          <p:cNvSpPr>
            <a:spLocks noChangeArrowheads="1"/>
          </p:cNvSpPr>
          <p:nvPr/>
        </p:nvSpPr>
        <p:spPr bwMode="auto">
          <a:xfrm>
            <a:off x="9910000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7" name="Rectangle 464"/>
          <p:cNvSpPr>
            <a:spLocks noChangeArrowheads="1"/>
          </p:cNvSpPr>
          <p:nvPr/>
        </p:nvSpPr>
        <p:spPr bwMode="auto">
          <a:xfrm>
            <a:off x="153223595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8" name="Rectangle 465"/>
          <p:cNvSpPr>
            <a:spLocks noChangeArrowheads="1"/>
          </p:cNvSpPr>
          <p:nvPr/>
        </p:nvSpPr>
        <p:spPr bwMode="auto">
          <a:xfrm>
            <a:off x="274427950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HEZ,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9" name="Rectangle 466"/>
          <p:cNvSpPr>
            <a:spLocks noChangeArrowheads="1"/>
          </p:cNvSpPr>
          <p:nvPr/>
        </p:nvSpPr>
        <p:spPr bwMode="auto">
          <a:xfrm>
            <a:off x="991000050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Rectangle 467"/>
          <p:cNvSpPr>
            <a:spLocks noChangeArrowheads="1"/>
          </p:cNvSpPr>
          <p:nvPr/>
        </p:nvSpPr>
        <p:spPr bwMode="auto">
          <a:xfrm>
            <a:off x="274427950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SACH, FÖ_LE, MU1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1" name="Rectangle 468"/>
          <p:cNvSpPr>
            <a:spLocks noChangeArrowheads="1"/>
          </p:cNvSpPr>
          <p:nvPr/>
        </p:nvSpPr>
        <p:spPr bwMode="auto">
          <a:xfrm>
            <a:off x="991000050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2" name="Rectangle 469"/>
          <p:cNvSpPr>
            <a:spLocks noChangeArrowheads="1"/>
          </p:cNvSpPr>
          <p:nvPr/>
        </p:nvSpPr>
        <p:spPr bwMode="auto">
          <a:xfrm>
            <a:off x="1448371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3" name="Rectangle 470"/>
          <p:cNvSpPr>
            <a:spLocks noChangeArrowheads="1"/>
          </p:cNvSpPr>
          <p:nvPr/>
        </p:nvSpPr>
        <p:spPr bwMode="auto">
          <a:xfrm>
            <a:off x="2744279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TÖ, NW, E24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4" name="Rectangle 471"/>
          <p:cNvSpPr>
            <a:spLocks noChangeArrowheads="1"/>
          </p:cNvSpPr>
          <p:nvPr/>
        </p:nvSpPr>
        <p:spPr bwMode="auto">
          <a:xfrm>
            <a:off x="9910000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5" name="Rectangle 472"/>
          <p:cNvSpPr>
            <a:spLocks noChangeArrowheads="1"/>
          </p:cNvSpPr>
          <p:nvPr/>
        </p:nvSpPr>
        <p:spPr bwMode="auto">
          <a:xfrm>
            <a:off x="153223595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6" name="Rectangle 473"/>
          <p:cNvSpPr>
            <a:spLocks noChangeArrowheads="1"/>
          </p:cNvSpPr>
          <p:nvPr/>
        </p:nvSpPr>
        <p:spPr bwMode="auto">
          <a:xfrm>
            <a:off x="274427950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7" name="Rectangle 474"/>
          <p:cNvSpPr>
            <a:spLocks noChangeArrowheads="1"/>
          </p:cNvSpPr>
          <p:nvPr/>
        </p:nvSpPr>
        <p:spPr bwMode="auto">
          <a:xfrm>
            <a:off x="991000050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8" name="Rectangle 475"/>
          <p:cNvSpPr>
            <a:spLocks noChangeArrowheads="1"/>
          </p:cNvSpPr>
          <p:nvPr/>
        </p:nvSpPr>
        <p:spPr bwMode="auto">
          <a:xfrm>
            <a:off x="1448371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9" name="Rectangle 476"/>
          <p:cNvSpPr>
            <a:spLocks noChangeArrowheads="1"/>
          </p:cNvSpPr>
          <p:nvPr/>
        </p:nvSpPr>
        <p:spPr bwMode="auto">
          <a:xfrm>
            <a:off x="2744279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TIE, TG, TG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0" name="Rectangle 477"/>
          <p:cNvSpPr>
            <a:spLocks noChangeArrowheads="1"/>
          </p:cNvSpPr>
          <p:nvPr/>
        </p:nvSpPr>
        <p:spPr bwMode="auto">
          <a:xfrm>
            <a:off x="9910000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1" name="Rectangle 478"/>
          <p:cNvSpPr>
            <a:spLocks noChangeArrowheads="1"/>
          </p:cNvSpPr>
          <p:nvPr/>
        </p:nvSpPr>
        <p:spPr bwMode="auto">
          <a:xfrm>
            <a:off x="153223595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2" name="Rectangle 479"/>
          <p:cNvSpPr>
            <a:spLocks noChangeArrowheads="1"/>
          </p:cNvSpPr>
          <p:nvPr/>
        </p:nvSpPr>
        <p:spPr bwMode="auto">
          <a:xfrm>
            <a:off x="274427950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FRÄ, WK, W1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3" name="Rectangle 480"/>
          <p:cNvSpPr>
            <a:spLocks noChangeArrowheads="1"/>
          </p:cNvSpPr>
          <p:nvPr/>
        </p:nvSpPr>
        <p:spPr bwMode="auto">
          <a:xfrm>
            <a:off x="991000050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4" name="Rectangle 481"/>
          <p:cNvSpPr>
            <a:spLocks noChangeArrowheads="1"/>
          </p:cNvSpPr>
          <p:nvPr/>
        </p:nvSpPr>
        <p:spPr bwMode="auto">
          <a:xfrm>
            <a:off x="1448371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5" name="Rectangle 482"/>
          <p:cNvSpPr>
            <a:spLocks noChangeArrowheads="1"/>
          </p:cNvSpPr>
          <p:nvPr/>
        </p:nvSpPr>
        <p:spPr bwMode="auto">
          <a:xfrm>
            <a:off x="2744279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KLT,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6" name="Rectangle 483"/>
          <p:cNvSpPr>
            <a:spLocks noChangeArrowheads="1"/>
          </p:cNvSpPr>
          <p:nvPr/>
        </p:nvSpPr>
        <p:spPr bwMode="auto">
          <a:xfrm>
            <a:off x="9910000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7" name="Rectangle 484"/>
          <p:cNvSpPr>
            <a:spLocks noChangeArrowheads="1"/>
          </p:cNvSpPr>
          <p:nvPr/>
        </p:nvSpPr>
        <p:spPr bwMode="auto">
          <a:xfrm>
            <a:off x="153223595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8" name="Rectangle 485"/>
          <p:cNvSpPr>
            <a:spLocks noChangeArrowheads="1"/>
          </p:cNvSpPr>
          <p:nvPr/>
        </p:nvSpPr>
        <p:spPr bwMode="auto">
          <a:xfrm>
            <a:off x="1448371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9" name="Rectangle 486"/>
          <p:cNvSpPr>
            <a:spLocks noChangeArrowheads="1"/>
          </p:cNvSpPr>
          <p:nvPr/>
        </p:nvSpPr>
        <p:spPr bwMode="auto">
          <a:xfrm>
            <a:off x="2744279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GE,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0" name="Rectangle 487"/>
          <p:cNvSpPr>
            <a:spLocks noChangeArrowheads="1"/>
          </p:cNvSpPr>
          <p:nvPr/>
        </p:nvSpPr>
        <p:spPr bwMode="auto">
          <a:xfrm>
            <a:off x="9910000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1" name="Rectangle 488"/>
          <p:cNvSpPr>
            <a:spLocks noChangeArrowheads="1"/>
          </p:cNvSpPr>
          <p:nvPr/>
        </p:nvSpPr>
        <p:spPr bwMode="auto">
          <a:xfrm>
            <a:off x="15322359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2" name="Rectangle 489"/>
          <p:cNvSpPr>
            <a:spLocks noChangeArrowheads="1"/>
          </p:cNvSpPr>
          <p:nvPr/>
        </p:nvSpPr>
        <p:spPr bwMode="auto">
          <a:xfrm>
            <a:off x="2744279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3" name="Rectangle 490"/>
          <p:cNvSpPr>
            <a:spLocks noChangeArrowheads="1"/>
          </p:cNvSpPr>
          <p:nvPr/>
        </p:nvSpPr>
        <p:spPr bwMode="auto">
          <a:xfrm>
            <a:off x="99100005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4" name="Rectangle 491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5" name="Rectangle 492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Le.,Fa.,Rm.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6" name="Rectangle 493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7" name="Rectangle 494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8" name="Rectangle 495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9" name="Rectangle 496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0" name="Rectangle 497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DE,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1" name="Rectangle 498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2" name="Rectangle 499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3" name="Rectangle 500"/>
          <p:cNvSpPr>
            <a:spLocks noChangeArrowheads="1"/>
          </p:cNvSpPr>
          <p:nvPr/>
        </p:nvSpPr>
        <p:spPr bwMode="auto">
          <a:xfrm>
            <a:off x="2147483647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4" name="Rectangle 501"/>
          <p:cNvSpPr>
            <a:spLocks noChangeArrowheads="1"/>
          </p:cNvSpPr>
          <p:nvPr/>
        </p:nvSpPr>
        <p:spPr bwMode="auto">
          <a:xfrm>
            <a:off x="2147483647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5" name="Rectangle 502"/>
          <p:cNvSpPr>
            <a:spLocks noChangeArrowheads="1"/>
          </p:cNvSpPr>
          <p:nvPr/>
        </p:nvSpPr>
        <p:spPr bwMode="auto">
          <a:xfrm>
            <a:off x="2147483647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LIT, DE,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6" name="Rectangle 503"/>
          <p:cNvSpPr>
            <a:spLocks noChangeArrowheads="1"/>
          </p:cNvSpPr>
          <p:nvPr/>
        </p:nvSpPr>
        <p:spPr bwMode="auto">
          <a:xfrm>
            <a:off x="2147483647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7" name="Rectangle 504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8" name="Rectangle 505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EK,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9" name="Rectangle 506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0" name="Rectangle 507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9.8.-30.1.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1" name="Rectangle 508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1-8,11-20,23-26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2" name="Rectangle 509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" name="Rectangle 510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" name="Rectangle 511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MEI, FÖ_DAF, E18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Rectangle 512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5.1, 5.2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" name="Rectangle 513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26.9.-3.7.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" name="Rectangle 514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8,11-20,23-35,38-48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8" name="Rectangle 515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9" name="Rectangle 516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EK,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0" name="Rectangle 517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" name="Rectangle 518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2" name="Rectangle 519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HEZ,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3" name="Rectangle 520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4" name="Rectangle 521"/>
          <p:cNvSpPr>
            <a:spLocks noChangeArrowheads="1"/>
          </p:cNvSpPr>
          <p:nvPr/>
        </p:nvSpPr>
        <p:spPr bwMode="auto">
          <a:xfrm>
            <a:off x="2147483647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" name="Rectangle 522"/>
          <p:cNvSpPr>
            <a:spLocks noChangeArrowheads="1"/>
          </p:cNvSpPr>
          <p:nvPr/>
        </p:nvSpPr>
        <p:spPr bwMode="auto">
          <a:xfrm>
            <a:off x="2147483647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" name="Rectangle 523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MEI, FÖ_DAF, E18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" name="Rectangle 524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5.1, 5.2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Rectangle 525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26.9.-3.7.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" name="Rectangle 526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8,11-20,23-35,38-48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" name="Rectangle 527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" name="Rectangle 528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PA, EN,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Rectangle 529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" name="Rectangle 530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" name="Rectangle 531"/>
          <p:cNvSpPr>
            <a:spLocks noChangeArrowheads="1"/>
          </p:cNvSpPr>
          <p:nvPr/>
        </p:nvSpPr>
        <p:spPr bwMode="auto">
          <a:xfrm>
            <a:off x="2147483647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GRÖ, EN,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Rectangle 532"/>
          <p:cNvSpPr>
            <a:spLocks noChangeArrowheads="1"/>
          </p:cNvSpPr>
          <p:nvPr/>
        </p:nvSpPr>
        <p:spPr bwMode="auto">
          <a:xfrm>
            <a:off x="2147483647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" name="Rectangle 533"/>
          <p:cNvSpPr>
            <a:spLocks noChangeArrowheads="1"/>
          </p:cNvSpPr>
          <p:nvPr/>
        </p:nvSpPr>
        <p:spPr bwMode="auto">
          <a:xfrm>
            <a:off x="2147483647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ENFÖRDER,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" name="Rectangle 534"/>
          <p:cNvSpPr>
            <a:spLocks noChangeArrowheads="1"/>
          </p:cNvSpPr>
          <p:nvPr/>
        </p:nvSpPr>
        <p:spPr bwMode="auto">
          <a:xfrm>
            <a:off x="2147483647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" name="Rectangle 53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" name="Rectangle 536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MA,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" name="Rectangle 537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" name="Rectangle 53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" name="Rectangle 53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3" name="Rectangle 540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4" name="Rectangle 54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ALB, MA,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5" name="Rectangle 54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6" name="Rectangle 543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7" name="Rectangle 544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8" name="Rectangle 545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9" name="Rectangle 546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Le.,Fa.,Rm.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0" name="Rectangle 547"/>
          <p:cNvSpPr>
            <a:spLocks noChangeArrowheads="1"/>
          </p:cNvSpPr>
          <p:nvPr/>
        </p:nvSpPr>
        <p:spPr bwMode="auto">
          <a:xfrm>
            <a:off x="504647200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1" name="Rectangle 548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2" name="Rectangle 549"/>
          <p:cNvSpPr>
            <a:spLocks noChangeArrowheads="1"/>
          </p:cNvSpPr>
          <p:nvPr/>
        </p:nvSpPr>
        <p:spPr bwMode="auto">
          <a:xfrm>
            <a:off x="2147483647" y="8161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Rectangle 550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4" name="Rectangle 551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PA, EN,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5" name="Rectangle 552"/>
          <p:cNvSpPr>
            <a:spLocks noChangeArrowheads="1"/>
          </p:cNvSpPr>
          <p:nvPr/>
        </p:nvSpPr>
        <p:spPr bwMode="auto">
          <a:xfrm>
            <a:off x="504647200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6" name="Rectangle 553"/>
          <p:cNvSpPr>
            <a:spLocks noChangeArrowheads="1"/>
          </p:cNvSpPr>
          <p:nvPr/>
        </p:nvSpPr>
        <p:spPr bwMode="auto">
          <a:xfrm>
            <a:off x="2147483647" y="930446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7" name="Rectangle 554"/>
          <p:cNvSpPr>
            <a:spLocks noChangeArrowheads="1"/>
          </p:cNvSpPr>
          <p:nvPr/>
        </p:nvSpPr>
        <p:spPr bwMode="auto">
          <a:xfrm>
            <a:off x="2147483647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GRÖ, EN, O12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8" name="Rectangle 555"/>
          <p:cNvSpPr>
            <a:spLocks noChangeArrowheads="1"/>
          </p:cNvSpPr>
          <p:nvPr/>
        </p:nvSpPr>
        <p:spPr bwMode="auto">
          <a:xfrm>
            <a:off x="504647200" y="102949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9" name="Rectangle 556"/>
          <p:cNvSpPr>
            <a:spLocks noChangeArrowheads="1"/>
          </p:cNvSpPr>
          <p:nvPr/>
        </p:nvSpPr>
        <p:spPr bwMode="auto">
          <a:xfrm>
            <a:off x="2147483647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ENFÖRDER, O11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0" name="Rectangle 557"/>
          <p:cNvSpPr>
            <a:spLocks noChangeArrowheads="1"/>
          </p:cNvSpPr>
          <p:nvPr/>
        </p:nvSpPr>
        <p:spPr bwMode="auto">
          <a:xfrm>
            <a:off x="504647200" y="112854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5.2, 5.3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1" name="Rectangle 558"/>
          <p:cNvSpPr>
            <a:spLocks noChangeArrowheads="1"/>
          </p:cNvSpPr>
          <p:nvPr/>
        </p:nvSpPr>
        <p:spPr bwMode="auto">
          <a:xfrm>
            <a:off x="2147483647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THI, FÖ_KM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2" name="Rectangle 559"/>
          <p:cNvSpPr>
            <a:spLocks noChangeArrowheads="1"/>
          </p:cNvSpPr>
          <p:nvPr/>
        </p:nvSpPr>
        <p:spPr bwMode="auto">
          <a:xfrm>
            <a:off x="504647200" y="12275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3" name="Rectangle 560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4" name="Rectangle 561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TÖ, NW, 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5" name="Rectangle 562"/>
          <p:cNvSpPr>
            <a:spLocks noChangeArrowheads="1"/>
          </p:cNvSpPr>
          <p:nvPr/>
        </p:nvSpPr>
        <p:spPr bwMode="auto">
          <a:xfrm>
            <a:off x="504647200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6" name="Rectangle 563"/>
          <p:cNvSpPr>
            <a:spLocks noChangeArrowheads="1"/>
          </p:cNvSpPr>
          <p:nvPr/>
        </p:nvSpPr>
        <p:spPr bwMode="auto">
          <a:xfrm>
            <a:off x="2147483647" y="132662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7" name="Rectangle 564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8" name="Rectangle 565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TÖ, NW, E25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" name="Rectangle 566"/>
          <p:cNvSpPr>
            <a:spLocks noChangeArrowheads="1"/>
          </p:cNvSpPr>
          <p:nvPr/>
        </p:nvSpPr>
        <p:spPr bwMode="auto">
          <a:xfrm>
            <a:off x="504647200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" name="Rectangle 567"/>
          <p:cNvSpPr>
            <a:spLocks noChangeArrowheads="1"/>
          </p:cNvSpPr>
          <p:nvPr/>
        </p:nvSpPr>
        <p:spPr bwMode="auto">
          <a:xfrm>
            <a:off x="2147483647" y="14256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" name="Rectangle 568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2" name="Rectangle 569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RE,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3" name="Rectangle 570"/>
          <p:cNvSpPr>
            <a:spLocks noChangeArrowheads="1"/>
          </p:cNvSpPr>
          <p:nvPr/>
        </p:nvSpPr>
        <p:spPr bwMode="auto">
          <a:xfrm>
            <a:off x="504647200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4" name="Rectangle 571"/>
          <p:cNvSpPr>
            <a:spLocks noChangeArrowheads="1"/>
          </p:cNvSpPr>
          <p:nvPr/>
        </p:nvSpPr>
        <p:spPr bwMode="auto">
          <a:xfrm>
            <a:off x="2147483647" y="1524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5" name="Rectangle 572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Rectangle 573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RE,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7" name="Rectangle 574"/>
          <p:cNvSpPr>
            <a:spLocks noChangeArrowheads="1"/>
          </p:cNvSpPr>
          <p:nvPr/>
        </p:nvSpPr>
        <p:spPr bwMode="auto">
          <a:xfrm>
            <a:off x="504647200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8" name="Rectangle 575"/>
          <p:cNvSpPr>
            <a:spLocks noChangeArrowheads="1"/>
          </p:cNvSpPr>
          <p:nvPr/>
        </p:nvSpPr>
        <p:spPr bwMode="auto">
          <a:xfrm>
            <a:off x="2147483647" y="162376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9" name="Rectangle 576"/>
          <p:cNvSpPr>
            <a:spLocks noChangeArrowheads="1"/>
          </p:cNvSpPr>
          <p:nvPr/>
        </p:nvSpPr>
        <p:spPr bwMode="auto">
          <a:xfrm>
            <a:off x="2147483647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HAR, FÖ_LE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0" name="Rectangle 577"/>
          <p:cNvSpPr>
            <a:spLocks noChangeArrowheads="1"/>
          </p:cNvSpPr>
          <p:nvPr/>
        </p:nvSpPr>
        <p:spPr bwMode="auto">
          <a:xfrm>
            <a:off x="504647200" y="172281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1" name="Rectangle 578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2" name="Rectangle 579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FRÄ, SP, SpH1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3" name="Rectangle 580"/>
          <p:cNvSpPr>
            <a:spLocks noChangeArrowheads="1"/>
          </p:cNvSpPr>
          <p:nvPr/>
        </p:nvSpPr>
        <p:spPr bwMode="auto">
          <a:xfrm>
            <a:off x="504647200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4" name="Rectangle 581"/>
          <p:cNvSpPr>
            <a:spLocks noChangeArrowheads="1"/>
          </p:cNvSpPr>
          <p:nvPr/>
        </p:nvSpPr>
        <p:spPr bwMode="auto">
          <a:xfrm>
            <a:off x="2147483647" y="18218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5" name="Rectangle 582"/>
          <p:cNvSpPr>
            <a:spLocks noChangeArrowheads="1"/>
          </p:cNvSpPr>
          <p:nvPr/>
        </p:nvSpPr>
        <p:spPr bwMode="auto">
          <a:xfrm>
            <a:off x="2147483647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BEC, SP, SpH1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6" name="Rectangle 583"/>
          <p:cNvSpPr>
            <a:spLocks noChangeArrowheads="1"/>
          </p:cNvSpPr>
          <p:nvPr/>
        </p:nvSpPr>
        <p:spPr bwMode="auto">
          <a:xfrm>
            <a:off x="504647200" y="19209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7" name="Rectangle 584"/>
          <p:cNvSpPr>
            <a:spLocks noChangeArrowheads="1"/>
          </p:cNvSpPr>
          <p:nvPr/>
        </p:nvSpPr>
        <p:spPr bwMode="auto">
          <a:xfrm>
            <a:off x="2147483647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PUN, SP, TH1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8" name="Rectangle 585"/>
          <p:cNvSpPr>
            <a:spLocks noChangeArrowheads="1"/>
          </p:cNvSpPr>
          <p:nvPr/>
        </p:nvSpPr>
        <p:spPr bwMode="auto">
          <a:xfrm>
            <a:off x="504647200" y="201995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9" name="Rectangle 586"/>
          <p:cNvSpPr>
            <a:spLocks noChangeArrowheads="1"/>
          </p:cNvSpPr>
          <p:nvPr/>
        </p:nvSpPr>
        <p:spPr bwMode="auto">
          <a:xfrm>
            <a:off x="2147483647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SAB, SP,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0" name="Rectangle 587"/>
          <p:cNvSpPr>
            <a:spLocks noChangeArrowheads="1"/>
          </p:cNvSpPr>
          <p:nvPr/>
        </p:nvSpPr>
        <p:spPr bwMode="auto">
          <a:xfrm>
            <a:off x="504647200" y="2118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5.4, 5.2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1" name="Rectangle 588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19)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2" name="Rectangle 589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WES, FÖ_DE, O8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3" name="Rectangle 590"/>
          <p:cNvSpPr>
            <a:spLocks noChangeArrowheads="1"/>
          </p:cNvSpPr>
          <p:nvPr/>
        </p:nvSpPr>
        <p:spPr bwMode="auto">
          <a:xfrm>
            <a:off x="504647200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4" name="Rectangle 591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1-8,11-20,23-35,38-..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5" name="Rectangle 592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Periode2 </a:t>
            </a:r>
            <a:endParaRPr kumimoji="0" lang="de-DE" alt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97" name="Tabelle 5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21909"/>
              </p:ext>
            </p:extLst>
          </p:nvPr>
        </p:nvGraphicFramePr>
        <p:xfrm>
          <a:off x="2497123" y="2462211"/>
          <a:ext cx="7197753" cy="379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Montag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Dienstag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Mittwoch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Donnerstag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Freitag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1.Block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7.30 – 8.55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Mathematik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Textiles Gestalten/Werken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Erdkunde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Deutsch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Religion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9.15 – 9.35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KLT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KLT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2.Block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9.40 - 11.05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Musik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Erdkunde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Englisch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Englisch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Sport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3.Block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11.30 – 12.55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NW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Deutsch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Mathematik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NW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Förderkurs Deutsch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Mittagspause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(Essen)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(Essen)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(Essen)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(Essen)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---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4.Block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13.40 – 15.05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smtClean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AG-Möglichkeit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AG-Möglichkeit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AG-Möglichkeit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---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98" name="Rectangle 593"/>
          <p:cNvSpPr>
            <a:spLocks noChangeArrowheads="1"/>
          </p:cNvSpPr>
          <p:nvPr/>
        </p:nvSpPr>
        <p:spPr bwMode="auto">
          <a:xfrm>
            <a:off x="3581400" y="2386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99" name="Grafik 59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6882"/>
            <a:ext cx="6688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2112</Words>
  <Application>Microsoft Office PowerPoint</Application>
  <PresentationFormat>Breitbild</PresentationFormat>
  <Paragraphs>764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Und in der Praxis? – Stundenplan einer 5. Klasse (Bsp.) </vt:lpstr>
      <vt:lpstr>PowerPoint-Präsentation</vt:lpstr>
      <vt:lpstr>PowerPoint-Präsentation</vt:lpstr>
      <vt:lpstr>Lernen im Gymnasialzweig: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albrecht meyer</dc:creator>
  <cp:lastModifiedBy>Meyer, Albrecht (KGS Hambergen)</cp:lastModifiedBy>
  <cp:revision>46</cp:revision>
  <dcterms:created xsi:type="dcterms:W3CDTF">2020-11-26T13:05:56Z</dcterms:created>
  <dcterms:modified xsi:type="dcterms:W3CDTF">2023-11-06T11:40:35Z</dcterms:modified>
</cp:coreProperties>
</file>